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7"/>
  </p:notesMasterIdLst>
  <p:handoutMasterIdLst>
    <p:handoutMasterId r:id="rId38"/>
  </p:handoutMasterIdLst>
  <p:sldIdLst>
    <p:sldId id="610" r:id="rId2"/>
    <p:sldId id="529" r:id="rId3"/>
    <p:sldId id="553" r:id="rId4"/>
    <p:sldId id="554" r:id="rId5"/>
    <p:sldId id="555" r:id="rId6"/>
    <p:sldId id="557" r:id="rId7"/>
    <p:sldId id="559" r:id="rId8"/>
    <p:sldId id="560" r:id="rId9"/>
    <p:sldId id="561" r:id="rId10"/>
    <p:sldId id="562" r:id="rId11"/>
    <p:sldId id="563" r:id="rId12"/>
    <p:sldId id="564" r:id="rId13"/>
    <p:sldId id="565" r:id="rId14"/>
    <p:sldId id="568" r:id="rId15"/>
    <p:sldId id="569" r:id="rId16"/>
    <p:sldId id="612" r:id="rId17"/>
    <p:sldId id="570" r:id="rId18"/>
    <p:sldId id="594" r:id="rId19"/>
    <p:sldId id="595" r:id="rId20"/>
    <p:sldId id="596" r:id="rId21"/>
    <p:sldId id="597" r:id="rId22"/>
    <p:sldId id="598" r:id="rId23"/>
    <p:sldId id="589" r:id="rId24"/>
    <p:sldId id="603" r:id="rId25"/>
    <p:sldId id="604" r:id="rId26"/>
    <p:sldId id="605" r:id="rId27"/>
    <p:sldId id="607" r:id="rId28"/>
    <p:sldId id="608" r:id="rId29"/>
    <p:sldId id="609" r:id="rId30"/>
    <p:sldId id="571" r:id="rId31"/>
    <p:sldId id="591" r:id="rId32"/>
    <p:sldId id="572" r:id="rId33"/>
    <p:sldId id="573" r:id="rId34"/>
    <p:sldId id="614" r:id="rId35"/>
    <p:sldId id="61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574A6"/>
    <a:srgbClr val="717171"/>
    <a:srgbClr val="006C00"/>
    <a:srgbClr val="C00000"/>
    <a:srgbClr val="95C8E7"/>
    <a:srgbClr val="FFFFFF"/>
    <a:srgbClr val="000000"/>
    <a:srgbClr val="2574A8"/>
    <a:srgbClr val="257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7" autoAdjust="0"/>
    <p:restoredTop sz="85870" autoAdjust="0"/>
  </p:normalViewPr>
  <p:slideViewPr>
    <p:cSldViewPr>
      <p:cViewPr varScale="1">
        <p:scale>
          <a:sx n="89" d="100"/>
          <a:sy n="89" d="100"/>
        </p:scale>
        <p:origin x="1440" y="82"/>
      </p:cViewPr>
      <p:guideLst>
        <p:guide orient="horz" pos="624"/>
        <p:guide pos="336"/>
      </p:guideLst>
    </p:cSldViewPr>
  </p:slideViewPr>
  <p:outlineViewPr>
    <p:cViewPr>
      <p:scale>
        <a:sx n="33" d="100"/>
        <a:sy n="33" d="100"/>
      </p:scale>
      <p:origin x="48" y="7934"/>
    </p:cViewPr>
  </p:outlineViewPr>
  <p:notesTextViewPr>
    <p:cViewPr>
      <p:scale>
        <a:sx n="1" d="1"/>
        <a:sy n="1" d="1"/>
      </p:scale>
      <p:origin x="0" y="0"/>
    </p:cViewPr>
  </p:notesTextViewPr>
  <p:sorterViewPr>
    <p:cViewPr>
      <p:scale>
        <a:sx n="200" d="100"/>
        <a:sy n="200" d="100"/>
      </p:scale>
      <p:origin x="0" y="1637"/>
    </p:cViewPr>
  </p:sorterViewPr>
  <p:notesViewPr>
    <p:cSldViewPr snapToGrid="0" snapToObjects="1">
      <p:cViewPr varScale="1">
        <p:scale>
          <a:sx n="67" d="100"/>
          <a:sy n="67" d="100"/>
        </p:scale>
        <p:origin x="3086"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A2AD2D6E-088D-B347-929F-3BC67FA9BC8B}" type="datetimeFigureOut">
              <a:rPr lang="en-US" smtClean="0"/>
              <a:t>9/15/2016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AFCCC715-935B-7E4D-B1D1-41DC8E3BF9E8}" type="slidenum">
              <a:rPr lang="en-US" smtClean="0"/>
              <a:t>‹#›</a:t>
            </a:fld>
            <a:endParaRPr lang="en-US"/>
          </a:p>
        </p:txBody>
      </p:sp>
    </p:spTree>
    <p:extLst>
      <p:ext uri="{BB962C8B-B14F-4D97-AF65-F5344CB8AC3E}">
        <p14:creationId xmlns:p14="http://schemas.microsoft.com/office/powerpoint/2010/main" val="78859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E74D0D49-273C-4EDB-9984-104DC1406D33}" type="datetimeFigureOut">
              <a:rPr lang="en-US" smtClean="0"/>
              <a:t>9/15/2016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0C440546-F8DB-4397-BAED-95D20C6C251C}" type="slidenum">
              <a:rPr lang="en-US" smtClean="0"/>
              <a:t>‹#›</a:t>
            </a:fld>
            <a:endParaRPr lang="en-US"/>
          </a:p>
        </p:txBody>
      </p:sp>
    </p:spTree>
    <p:extLst>
      <p:ext uri="{BB962C8B-B14F-4D97-AF65-F5344CB8AC3E}">
        <p14:creationId xmlns:p14="http://schemas.microsoft.com/office/powerpoint/2010/main" val="10248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inviting me to participate today.  </a:t>
            </a:r>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1</a:t>
            </a:fld>
            <a:endParaRPr lang="en-US"/>
          </a:p>
        </p:txBody>
      </p:sp>
    </p:spTree>
    <p:extLst>
      <p:ext uri="{BB962C8B-B14F-4D97-AF65-F5344CB8AC3E}">
        <p14:creationId xmlns:p14="http://schemas.microsoft.com/office/powerpoint/2010/main" val="358340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10</a:t>
            </a:fld>
            <a:endParaRPr lang="en-US"/>
          </a:p>
        </p:txBody>
      </p:sp>
    </p:spTree>
    <p:extLst>
      <p:ext uri="{BB962C8B-B14F-4D97-AF65-F5344CB8AC3E}">
        <p14:creationId xmlns:p14="http://schemas.microsoft.com/office/powerpoint/2010/main" val="24411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11</a:t>
            </a:fld>
            <a:endParaRPr lang="en-US"/>
          </a:p>
        </p:txBody>
      </p:sp>
    </p:spTree>
    <p:extLst>
      <p:ext uri="{BB962C8B-B14F-4D97-AF65-F5344CB8AC3E}">
        <p14:creationId xmlns:p14="http://schemas.microsoft.com/office/powerpoint/2010/main" val="408615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12</a:t>
            </a:fld>
            <a:endParaRPr lang="en-US"/>
          </a:p>
        </p:txBody>
      </p:sp>
    </p:spTree>
    <p:extLst>
      <p:ext uri="{BB962C8B-B14F-4D97-AF65-F5344CB8AC3E}">
        <p14:creationId xmlns:p14="http://schemas.microsoft.com/office/powerpoint/2010/main" val="250229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13</a:t>
            </a:fld>
            <a:endParaRPr lang="en-US"/>
          </a:p>
        </p:txBody>
      </p:sp>
    </p:spTree>
    <p:extLst>
      <p:ext uri="{BB962C8B-B14F-4D97-AF65-F5344CB8AC3E}">
        <p14:creationId xmlns:p14="http://schemas.microsoft.com/office/powerpoint/2010/main" val="113216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14</a:t>
            </a:fld>
            <a:endParaRPr lang="en-US"/>
          </a:p>
        </p:txBody>
      </p:sp>
    </p:spTree>
    <p:extLst>
      <p:ext uri="{BB962C8B-B14F-4D97-AF65-F5344CB8AC3E}">
        <p14:creationId xmlns:p14="http://schemas.microsoft.com/office/powerpoint/2010/main" val="324468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15</a:t>
            </a:fld>
            <a:endParaRPr lang="en-US"/>
          </a:p>
        </p:txBody>
      </p:sp>
    </p:spTree>
    <p:extLst>
      <p:ext uri="{BB962C8B-B14F-4D97-AF65-F5344CB8AC3E}">
        <p14:creationId xmlns:p14="http://schemas.microsoft.com/office/powerpoint/2010/main" val="343434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16</a:t>
            </a:fld>
            <a:endParaRPr lang="en-US"/>
          </a:p>
        </p:txBody>
      </p:sp>
    </p:spTree>
    <p:extLst>
      <p:ext uri="{BB962C8B-B14F-4D97-AF65-F5344CB8AC3E}">
        <p14:creationId xmlns:p14="http://schemas.microsoft.com/office/powerpoint/2010/main" val="281124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17</a:t>
            </a:fld>
            <a:endParaRPr lang="en-US"/>
          </a:p>
        </p:txBody>
      </p:sp>
    </p:spTree>
    <p:extLst>
      <p:ext uri="{BB962C8B-B14F-4D97-AF65-F5344CB8AC3E}">
        <p14:creationId xmlns:p14="http://schemas.microsoft.com/office/powerpoint/2010/main" val="652058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18</a:t>
            </a:fld>
            <a:endParaRPr lang="en-US"/>
          </a:p>
        </p:txBody>
      </p:sp>
    </p:spTree>
    <p:extLst>
      <p:ext uri="{BB962C8B-B14F-4D97-AF65-F5344CB8AC3E}">
        <p14:creationId xmlns:p14="http://schemas.microsoft.com/office/powerpoint/2010/main" val="9945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19</a:t>
            </a:fld>
            <a:endParaRPr lang="en-US"/>
          </a:p>
        </p:txBody>
      </p:sp>
    </p:spTree>
    <p:extLst>
      <p:ext uri="{BB962C8B-B14F-4D97-AF65-F5344CB8AC3E}">
        <p14:creationId xmlns:p14="http://schemas.microsoft.com/office/powerpoint/2010/main" val="30015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2</a:t>
            </a:fld>
            <a:endParaRPr lang="en-US"/>
          </a:p>
        </p:txBody>
      </p:sp>
    </p:spTree>
    <p:extLst>
      <p:ext uri="{BB962C8B-B14F-4D97-AF65-F5344CB8AC3E}">
        <p14:creationId xmlns:p14="http://schemas.microsoft.com/office/powerpoint/2010/main" val="40297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20</a:t>
            </a:fld>
            <a:endParaRPr lang="en-US"/>
          </a:p>
        </p:txBody>
      </p:sp>
    </p:spTree>
    <p:extLst>
      <p:ext uri="{BB962C8B-B14F-4D97-AF65-F5344CB8AC3E}">
        <p14:creationId xmlns:p14="http://schemas.microsoft.com/office/powerpoint/2010/main" val="1715453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21</a:t>
            </a:fld>
            <a:endParaRPr lang="en-US"/>
          </a:p>
        </p:txBody>
      </p:sp>
    </p:spTree>
    <p:extLst>
      <p:ext uri="{BB962C8B-B14F-4D97-AF65-F5344CB8AC3E}">
        <p14:creationId xmlns:p14="http://schemas.microsoft.com/office/powerpoint/2010/main" val="203906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22</a:t>
            </a:fld>
            <a:endParaRPr lang="en-US"/>
          </a:p>
        </p:txBody>
      </p:sp>
    </p:spTree>
    <p:extLst>
      <p:ext uri="{BB962C8B-B14F-4D97-AF65-F5344CB8AC3E}">
        <p14:creationId xmlns:p14="http://schemas.microsoft.com/office/powerpoint/2010/main" val="3771262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CPP </a:t>
            </a:r>
            <a:r>
              <a:rPr lang="en-US" b="1" dirty="0"/>
              <a:t>– Stayed, DC Circuit Orals 9/27 but will it really take </a:t>
            </a:r>
            <a:r>
              <a:rPr lang="en-US" b="1" dirty="0" err="1"/>
              <a:t>til</a:t>
            </a:r>
            <a:r>
              <a:rPr lang="en-US" b="1" dirty="0"/>
              <a:t> 2018 to know?</a:t>
            </a:r>
            <a:endParaRPr lang="en-US" dirty="0"/>
          </a:p>
          <a:p>
            <a:r>
              <a:rPr lang="en-US" dirty="0"/>
              <a:t>If EPA prevails at the D.C. Circuit and Clinton wins, the Supreme Court may decline to hear an appeal of the CPP. We would also expect Clinton to appeal a loss. If Trump wins, the current stay could allow his administration to revisit the rule (on an indefinite timeline), even if the D.C. Circuit upholds it. </a:t>
            </a:r>
            <a:endParaRPr lang="en-US" dirty="0" smtClean="0"/>
          </a:p>
          <a:p>
            <a:endParaRPr lang="en-US" dirty="0"/>
          </a:p>
          <a:p>
            <a:r>
              <a:rPr lang="en-US" dirty="0"/>
              <a:t>If the D.C. Circuit vacates CPP, then Trump might decline to appeal it. If the D.C. Circuit remands the rule with modifications, a Clinton Administration could appeal to the Supreme Court to restore it. A Trump Administration might finalize a more limited version (eventually).</a:t>
            </a:r>
          </a:p>
          <a:p>
            <a:endParaRPr lang="en-US" dirty="0" smtClean="0"/>
          </a:p>
          <a:p>
            <a:r>
              <a:rPr lang="en-US" dirty="0" smtClean="0"/>
              <a:t>However</a:t>
            </a:r>
            <a:r>
              <a:rPr lang="en-US" dirty="0"/>
              <a:t>, the longer CPP remains stayed, the more oversupplied the U.S. electric generation market could become during the next five years. The coal-fired plants upgraded to meet the Mercury and Air Toxics Standard (MATS) have returned to service. Those operating on one-year extensions were retired by April 2016. </a:t>
            </a:r>
          </a:p>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23</a:t>
            </a:fld>
            <a:endParaRPr lang="en-US"/>
          </a:p>
        </p:txBody>
      </p:sp>
    </p:spTree>
    <p:extLst>
      <p:ext uri="{BB962C8B-B14F-4D97-AF65-F5344CB8AC3E}">
        <p14:creationId xmlns:p14="http://schemas.microsoft.com/office/powerpoint/2010/main" val="3789686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24</a:t>
            </a:fld>
            <a:endParaRPr lang="en-US"/>
          </a:p>
        </p:txBody>
      </p:sp>
    </p:spTree>
    <p:extLst>
      <p:ext uri="{BB962C8B-B14F-4D97-AF65-F5344CB8AC3E}">
        <p14:creationId xmlns:p14="http://schemas.microsoft.com/office/powerpoint/2010/main" val="381025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25</a:t>
            </a:fld>
            <a:endParaRPr lang="en-US"/>
          </a:p>
        </p:txBody>
      </p:sp>
    </p:spTree>
    <p:extLst>
      <p:ext uri="{BB962C8B-B14F-4D97-AF65-F5344CB8AC3E}">
        <p14:creationId xmlns:p14="http://schemas.microsoft.com/office/powerpoint/2010/main" val="109518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26</a:t>
            </a:fld>
            <a:endParaRPr lang="en-US"/>
          </a:p>
        </p:txBody>
      </p:sp>
    </p:spTree>
    <p:extLst>
      <p:ext uri="{BB962C8B-B14F-4D97-AF65-F5344CB8AC3E}">
        <p14:creationId xmlns:p14="http://schemas.microsoft.com/office/powerpoint/2010/main" val="1906265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27</a:t>
            </a:fld>
            <a:endParaRPr lang="en-US"/>
          </a:p>
        </p:txBody>
      </p:sp>
    </p:spTree>
    <p:extLst>
      <p:ext uri="{BB962C8B-B14F-4D97-AF65-F5344CB8AC3E}">
        <p14:creationId xmlns:p14="http://schemas.microsoft.com/office/powerpoint/2010/main" val="3378029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Tax Allowance Policy for Regulated Utilities, FERC Policy Statement</a:t>
            </a:r>
            <a:endParaRPr lang="en-US" dirty="0"/>
          </a:p>
          <a:p>
            <a:r>
              <a:rPr lang="en-US" dirty="0"/>
              <a:t>D.C. Circuit vacated 2005 tax allowance policy in an oil pipeline case MLPs July 1. Uncertain what FERC will do, but they did not appeal. The tax allowance policy applies to ALL pass-</a:t>
            </a:r>
            <a:r>
              <a:rPr lang="en-US" dirty="0" err="1"/>
              <a:t>throughs</a:t>
            </a:r>
            <a:r>
              <a:rPr lang="en-US" dirty="0"/>
              <a:t>. Corporate owners could do ok on next version, and it might come before change in administration. Why?  </a:t>
            </a:r>
            <a:endParaRPr lang="en-US" dirty="0" smtClean="0"/>
          </a:p>
          <a:p>
            <a:endParaRPr lang="en-US" dirty="0"/>
          </a:p>
          <a:p>
            <a:r>
              <a:rPr lang="en-US" dirty="0" smtClean="0"/>
              <a:t>FERC </a:t>
            </a:r>
            <a:r>
              <a:rPr lang="en-US" dirty="0"/>
              <a:t>already has a petition for rulemaking pending related to oil pipeline Form 6s and cases in abeyance at D.C. Circuit related to cumulative index increases and tax can be a big line item. If they want to do it before baton passes, they need to start in September, but a Clinton victory likely gives them a few more months. Don’t expect the Hill to race to MLPs rescue, they are vulnerable under tax reform. </a:t>
            </a:r>
          </a:p>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28</a:t>
            </a:fld>
            <a:endParaRPr lang="en-US"/>
          </a:p>
        </p:txBody>
      </p:sp>
    </p:spTree>
    <p:extLst>
      <p:ext uri="{BB962C8B-B14F-4D97-AF65-F5344CB8AC3E}">
        <p14:creationId xmlns:p14="http://schemas.microsoft.com/office/powerpoint/2010/main" val="4031006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NWP 12 </a:t>
            </a:r>
          </a:p>
          <a:p>
            <a:endParaRPr lang="en-US" dirty="0"/>
          </a:p>
          <a:p>
            <a:r>
              <a:rPr lang="en-US" dirty="0" smtClean="0"/>
              <a:t>The Standing Rock may have a weak case, but their optics are brilliant (truthiness?)</a:t>
            </a:r>
            <a:endParaRPr lang="en-US" dirty="0"/>
          </a:p>
          <a:p>
            <a:r>
              <a:rPr lang="en-US" dirty="0" smtClean="0"/>
              <a:t>Final NEPA GHG Guidance says think about the U.S. climate change policy (continuity here important… courts begin to move)</a:t>
            </a:r>
          </a:p>
          <a:p>
            <a:r>
              <a:rPr lang="en-US" dirty="0" smtClean="0"/>
              <a:t>The Lummi (who stopped the coal export facility) want a wider radius… </a:t>
            </a:r>
          </a:p>
          <a:p>
            <a:r>
              <a:rPr lang="en-US" dirty="0" smtClean="0"/>
              <a:t>Greens want a combined EIS for all crossings (more time/effort/$$ hooks)</a:t>
            </a:r>
          </a:p>
          <a:p>
            <a:r>
              <a:rPr lang="en-US" dirty="0" smtClean="0"/>
              <a:t>Standing Rock wants crude / </a:t>
            </a:r>
            <a:r>
              <a:rPr lang="en-US" dirty="0" err="1" smtClean="0"/>
              <a:t>tarsands</a:t>
            </a:r>
            <a:r>
              <a:rPr lang="en-US" dirty="0" smtClean="0"/>
              <a:t> and bitumen OUT of NWP 12 or a Programmatic Agreement (PA) – regulatory subroutine…  what won’t this admin give them?</a:t>
            </a:r>
          </a:p>
        </p:txBody>
      </p:sp>
      <p:sp>
        <p:nvSpPr>
          <p:cNvPr id="4" name="Slide Number Placeholder 3"/>
          <p:cNvSpPr>
            <a:spLocks noGrp="1"/>
          </p:cNvSpPr>
          <p:nvPr>
            <p:ph type="sldNum" sz="quarter" idx="10"/>
          </p:nvPr>
        </p:nvSpPr>
        <p:spPr/>
        <p:txBody>
          <a:bodyPr/>
          <a:lstStyle/>
          <a:p>
            <a:fld id="{0C440546-F8DB-4397-BAED-95D20C6C251C}" type="slidenum">
              <a:rPr lang="en-US" smtClean="0"/>
              <a:t>29</a:t>
            </a:fld>
            <a:endParaRPr lang="en-US"/>
          </a:p>
        </p:txBody>
      </p:sp>
    </p:spTree>
    <p:extLst>
      <p:ext uri="{BB962C8B-B14F-4D97-AF65-F5344CB8AC3E}">
        <p14:creationId xmlns:p14="http://schemas.microsoft.com/office/powerpoint/2010/main" val="409315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3</a:t>
            </a:fld>
            <a:endParaRPr lang="en-US"/>
          </a:p>
        </p:txBody>
      </p:sp>
    </p:spTree>
    <p:extLst>
      <p:ext uri="{BB962C8B-B14F-4D97-AF65-F5344CB8AC3E}">
        <p14:creationId xmlns:p14="http://schemas.microsoft.com/office/powerpoint/2010/main" val="35260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Clinton likely to have better buy in from a thin majority in the Senate than Trump may have. </a:t>
            </a:r>
            <a:r>
              <a:rPr lang="en-US" dirty="0" smtClean="0"/>
              <a:t>Would </a:t>
            </a:r>
            <a:r>
              <a:rPr lang="en-US" dirty="0"/>
              <a:t>the House GOP under Ryan </a:t>
            </a:r>
            <a:r>
              <a:rPr lang="en-US" dirty="0" smtClean="0"/>
              <a:t>(or someone else?) implement </a:t>
            </a:r>
            <a:r>
              <a:rPr lang="en-US" dirty="0"/>
              <a:t>anything Trump cares to identify as a priority.</a:t>
            </a:r>
          </a:p>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30</a:t>
            </a:fld>
            <a:endParaRPr lang="en-US"/>
          </a:p>
        </p:txBody>
      </p:sp>
    </p:spTree>
    <p:extLst>
      <p:ext uri="{BB962C8B-B14F-4D97-AF65-F5344CB8AC3E}">
        <p14:creationId xmlns:p14="http://schemas.microsoft.com/office/powerpoint/2010/main" val="311723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31</a:t>
            </a:fld>
            <a:endParaRPr lang="en-US"/>
          </a:p>
        </p:txBody>
      </p:sp>
    </p:spTree>
    <p:extLst>
      <p:ext uri="{BB962C8B-B14F-4D97-AF65-F5344CB8AC3E}">
        <p14:creationId xmlns:p14="http://schemas.microsoft.com/office/powerpoint/2010/main" val="227664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32</a:t>
            </a:fld>
            <a:endParaRPr lang="en-US"/>
          </a:p>
        </p:txBody>
      </p:sp>
    </p:spTree>
    <p:extLst>
      <p:ext uri="{BB962C8B-B14F-4D97-AF65-F5344CB8AC3E}">
        <p14:creationId xmlns:p14="http://schemas.microsoft.com/office/powerpoint/2010/main" val="3333584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33</a:t>
            </a:fld>
            <a:endParaRPr lang="en-US"/>
          </a:p>
        </p:txBody>
      </p:sp>
    </p:spTree>
    <p:extLst>
      <p:ext uri="{BB962C8B-B14F-4D97-AF65-F5344CB8AC3E}">
        <p14:creationId xmlns:p14="http://schemas.microsoft.com/office/powerpoint/2010/main" val="2088110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Tax reform could solve the uncertainty, irrespective of a judicial outcome</a:t>
            </a:r>
            <a:r>
              <a:rPr lang="en-US" dirty="0"/>
              <a:t>. Although Donald Trump has overtly opposed and GOP leadership shepherded a resolution stating that a carbon tax is not in the interest of the country through the House in June, we wouldn’t necessarily rule it out. Election year rhetoric can be abandoned when a larger legislative victory may justify it</a:t>
            </a:r>
            <a:r>
              <a:rPr lang="en-US" dirty="0" smtClean="0"/>
              <a:t>.</a:t>
            </a:r>
          </a:p>
          <a:p>
            <a:endParaRPr lang="en-US" dirty="0"/>
          </a:p>
          <a:p>
            <a:r>
              <a:rPr lang="en-US" dirty="0"/>
              <a:t>If the next administration attempts tax reform, it will take cash to close the deal – a lot of it. Candidate Trump has promised to protect American entitlements in any such reform. Might his Administration push for a carbon tax to close revenue gaps? Industry participants – within the electric sector as well as in emitting industries – have offered qualified support for a carbon tax, depending on other concessions (such as relief from GHG regulation).</a:t>
            </a:r>
          </a:p>
          <a:p>
            <a:endParaRPr lang="en-US" dirty="0" smtClean="0"/>
          </a:p>
          <a:p>
            <a:r>
              <a:rPr lang="en-US" dirty="0" smtClean="0"/>
              <a:t>Although </a:t>
            </a:r>
            <a:r>
              <a:rPr lang="en-US" dirty="0"/>
              <a:t>Secretary Clinton continues to appear cool to the idea of a carbon tax, the idea of a “</a:t>
            </a:r>
            <a:r>
              <a:rPr lang="fr-FR" dirty="0"/>
              <a:t>revenue </a:t>
            </a:r>
            <a:r>
              <a:rPr lang="fr-FR" dirty="0" err="1"/>
              <a:t>neutral</a:t>
            </a:r>
            <a:r>
              <a:rPr lang="en-US" dirty="0"/>
              <a:t>”/ refundable carbon tax structured to blunt the potentially regressive impact on individual tax payers remains reasonably popular among Democrats. We are not yet suggesting that a broad consensus exists for such an initiative, but the potential to put a price on carbon in the context of tax reform doesn’t seem to be going away, either.</a:t>
            </a:r>
          </a:p>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34</a:t>
            </a:fld>
            <a:endParaRPr lang="en-US"/>
          </a:p>
        </p:txBody>
      </p:sp>
    </p:spTree>
    <p:extLst>
      <p:ext uri="{BB962C8B-B14F-4D97-AF65-F5344CB8AC3E}">
        <p14:creationId xmlns:p14="http://schemas.microsoft.com/office/powerpoint/2010/main" val="477038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35</a:t>
            </a:fld>
            <a:endParaRPr lang="en-US"/>
          </a:p>
        </p:txBody>
      </p:sp>
    </p:spTree>
    <p:extLst>
      <p:ext uri="{BB962C8B-B14F-4D97-AF65-F5344CB8AC3E}">
        <p14:creationId xmlns:p14="http://schemas.microsoft.com/office/powerpoint/2010/main" val="6163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4</a:t>
            </a:fld>
            <a:endParaRPr lang="en-US"/>
          </a:p>
        </p:txBody>
      </p:sp>
    </p:spTree>
    <p:extLst>
      <p:ext uri="{BB962C8B-B14F-4D97-AF65-F5344CB8AC3E}">
        <p14:creationId xmlns:p14="http://schemas.microsoft.com/office/powerpoint/2010/main" val="154204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5</a:t>
            </a:fld>
            <a:endParaRPr lang="en-US"/>
          </a:p>
        </p:txBody>
      </p:sp>
    </p:spTree>
    <p:extLst>
      <p:ext uri="{BB962C8B-B14F-4D97-AF65-F5344CB8AC3E}">
        <p14:creationId xmlns:p14="http://schemas.microsoft.com/office/powerpoint/2010/main" val="253374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“Significant government control” </a:t>
            </a:r>
            <a:r>
              <a:rPr lang="en-US" dirty="0"/>
              <a:t>– some level of government control exists from the wellhead to the burner tip. Decisions don’t necessarily map to logic, economics or physics. Political factors and parochial preferences matter. Elected officials vote for what’s “in the ground” 70% of the time. Key gatekeepers control / shape legislative and regulatory agendas most of the time. John Podesta, Harold Hamm</a:t>
            </a:r>
            <a:r>
              <a:rPr lang="en-US" dirty="0" smtClean="0"/>
              <a:t>…</a:t>
            </a:r>
          </a:p>
          <a:p>
            <a:endParaRPr lang="en-US" dirty="0"/>
          </a:p>
          <a:p>
            <a:r>
              <a:rPr lang="en-US" b="1" dirty="0"/>
              <a:t>“Limited data quality” </a:t>
            </a:r>
            <a:r>
              <a:rPr lang="en-US" dirty="0"/>
              <a:t>– High information collection costs limit precision and timeliness, and policy makers do not often seem to understand this (technological process aggravates this). Trading and power move at the speed of light – everything else moves at the speed of freight</a:t>
            </a:r>
            <a:r>
              <a:rPr lang="en-US" dirty="0" smtClean="0"/>
              <a:t>.</a:t>
            </a:r>
          </a:p>
          <a:p>
            <a:endParaRPr lang="en-US" dirty="0"/>
          </a:p>
          <a:p>
            <a:r>
              <a:rPr lang="en-US" b="1" dirty="0"/>
              <a:t>“Long infrastructure life”</a:t>
            </a:r>
            <a:r>
              <a:rPr lang="en-US" dirty="0"/>
              <a:t> – Energy assets are generally built to last. Projects with design lives greater than financing lives equals formidable (but not invincible) incumbents. To end users, environmental attributes do not equal physical properties. Policymakers approve infrastructure through: (1) explicit standards; (2) pricing in environmental attributes; (3) rate-setting. Energy infrastructure tends to outlast political careers, too</a:t>
            </a:r>
            <a:r>
              <a:rPr lang="en-US" dirty="0" smtClean="0"/>
              <a:t>.</a:t>
            </a:r>
          </a:p>
          <a:p>
            <a:endParaRPr lang="en-US" dirty="0"/>
          </a:p>
          <a:p>
            <a:pPr marL="285750" indent="-285750">
              <a:buFont typeface="Arial" panose="020B0604020202020204" pitchFamily="34" charset="0"/>
              <a:buChar char="•"/>
            </a:pPr>
            <a:endParaRPr lang="en-US" dirty="0">
              <a:latin typeface="Corbel" panose="020B0503020204020204" pitchFamily="34" charset="0"/>
            </a:endParaRPr>
          </a:p>
          <a:p>
            <a:endParaRPr lang="en-US" dirty="0"/>
          </a:p>
        </p:txBody>
      </p:sp>
      <p:sp>
        <p:nvSpPr>
          <p:cNvPr id="4" name="Slide Number Placeholder 3"/>
          <p:cNvSpPr>
            <a:spLocks noGrp="1"/>
          </p:cNvSpPr>
          <p:nvPr>
            <p:ph type="sldNum" sz="quarter" idx="10"/>
          </p:nvPr>
        </p:nvSpPr>
        <p:spPr/>
        <p:txBody>
          <a:bodyPr/>
          <a:lstStyle/>
          <a:p>
            <a:fld id="{0C440546-F8DB-4397-BAED-95D20C6C251C}" type="slidenum">
              <a:rPr lang="en-US" smtClean="0"/>
              <a:t>6</a:t>
            </a:fld>
            <a:endParaRPr lang="en-US"/>
          </a:p>
        </p:txBody>
      </p:sp>
    </p:spTree>
    <p:extLst>
      <p:ext uri="{BB962C8B-B14F-4D97-AF65-F5344CB8AC3E}">
        <p14:creationId xmlns:p14="http://schemas.microsoft.com/office/powerpoint/2010/main" val="22631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7</a:t>
            </a:fld>
            <a:endParaRPr lang="en-US"/>
          </a:p>
        </p:txBody>
      </p:sp>
    </p:spTree>
    <p:extLst>
      <p:ext uri="{BB962C8B-B14F-4D97-AF65-F5344CB8AC3E}">
        <p14:creationId xmlns:p14="http://schemas.microsoft.com/office/powerpoint/2010/main" val="182481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8</a:t>
            </a:fld>
            <a:endParaRPr lang="en-US"/>
          </a:p>
        </p:txBody>
      </p:sp>
    </p:spTree>
    <p:extLst>
      <p:ext uri="{BB962C8B-B14F-4D97-AF65-F5344CB8AC3E}">
        <p14:creationId xmlns:p14="http://schemas.microsoft.com/office/powerpoint/2010/main" val="242049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40546-F8DB-4397-BAED-95D20C6C251C}" type="slidenum">
              <a:rPr lang="en-US" smtClean="0"/>
              <a:t>9</a:t>
            </a:fld>
            <a:endParaRPr lang="en-US"/>
          </a:p>
        </p:txBody>
      </p:sp>
    </p:spTree>
    <p:extLst>
      <p:ext uri="{BB962C8B-B14F-4D97-AF65-F5344CB8AC3E}">
        <p14:creationId xmlns:p14="http://schemas.microsoft.com/office/powerpoint/2010/main" val="2564965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lvl1pPr algn="ctr">
              <a:defRPr sz="3600" b="1" cap="small" baseline="0">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7" name="Picture 6"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7600" y="685452"/>
            <a:ext cx="4343400" cy="1067148"/>
          </a:xfrm>
          <a:prstGeom prst="rect">
            <a:avLst/>
          </a:prstGeom>
          <a:noFill/>
          <a:ln>
            <a:noFill/>
          </a:ln>
        </p:spPr>
      </p:pic>
    </p:spTree>
    <p:extLst>
      <p:ext uri="{BB962C8B-B14F-4D97-AF65-F5344CB8AC3E}">
        <p14:creationId xmlns:p14="http://schemas.microsoft.com/office/powerpoint/2010/main" val="31378204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fld id="{55A18C95-82DA-4E3A-96EE-339B8439819C}" type="datetime4">
              <a:rPr lang="en-US" smtClean="0"/>
              <a:t>September 15, 2016</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10" name="Picture 9"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265201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5A20B-DDAD-4266-9B2D-A80DF994D9F1}" type="datetime4">
              <a:rPr lang="en-US" smtClean="0"/>
              <a:t>September 15, 2016</a:t>
            </a:fld>
            <a:endParaRPr lang="en-US"/>
          </a:p>
        </p:txBody>
      </p:sp>
      <p:sp>
        <p:nvSpPr>
          <p:cNvPr id="5" name="Footer Placeholder 4"/>
          <p:cNvSpPr>
            <a:spLocks noGrp="1"/>
          </p:cNvSpPr>
          <p:nvPr>
            <p:ph type="ftr" sz="quarter" idx="11"/>
          </p:nvPr>
        </p:nvSpPr>
        <p:spPr>
          <a:xfrm>
            <a:off x="5257800" y="6324600"/>
            <a:ext cx="2819400" cy="45719"/>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8DD42CB-35C0-44CF-8757-F6CEEFD1FAD7}" type="slidenum">
              <a:rPr lang="en-US" smtClean="0"/>
              <a:t>‹#›</a:t>
            </a:fld>
            <a:endParaRPr lang="en-US"/>
          </a:p>
        </p:txBody>
      </p:sp>
    </p:spTree>
    <p:extLst>
      <p:ext uri="{BB962C8B-B14F-4D97-AF65-F5344CB8AC3E}">
        <p14:creationId xmlns:p14="http://schemas.microsoft.com/office/powerpoint/2010/main" val="3168892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spcBef>
                <a:spcPts val="1200"/>
              </a:spcBef>
              <a:spcAft>
                <a:spcPts val="600"/>
              </a:spcAft>
              <a:buClr>
                <a:srgbClr val="2574A6"/>
              </a:buClr>
              <a:buSzPct val="60000"/>
              <a:buFont typeface="Wingdings 3" pitchFamily="18" charset="2"/>
              <a:buChar char=""/>
              <a:defRPr sz="2200" spc="20" baseline="0">
                <a:latin typeface="Book Antiqua" pitchFamily="18" charset="0"/>
              </a:defRPr>
            </a:lvl1pPr>
            <a:lvl2pPr>
              <a:spcBef>
                <a:spcPts val="480"/>
              </a:spcBef>
              <a:spcAft>
                <a:spcPts val="0"/>
              </a:spcAft>
              <a:buClr>
                <a:srgbClr val="2574A8"/>
              </a:buClr>
              <a:defRPr spc="20" baseline="0">
                <a:latin typeface="Book Antiqua" pitchFamily="18" charset="0"/>
              </a:defRPr>
            </a:lvl2pPr>
            <a:lvl3pPr>
              <a:buClr>
                <a:srgbClr val="2574A8"/>
              </a:buClr>
              <a:defRPr spc="20" baseline="0">
                <a:latin typeface="Book Antiqua" pitchFamily="18" charset="0"/>
              </a:defRPr>
            </a:lvl3pPr>
            <a:lvl4pPr>
              <a:buClr>
                <a:srgbClr val="2574A8"/>
              </a:buClr>
              <a:defRPr spc="20" baseline="0">
                <a:latin typeface="Book Antiqua" pitchFamily="18" charset="0"/>
              </a:defRPr>
            </a:lvl4pPr>
            <a:lvl5pPr>
              <a:buClr>
                <a:srgbClr val="2574A8"/>
              </a:buClr>
              <a:defRPr spc="20" baseline="0">
                <a:latin typeface="Book Antiqu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8172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atin typeface="Book Antiqu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orbe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r>
              <a:rPr lang="en-US" dirty="0" smtClean="0"/>
              <a:t>February 14, 2013</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10" name="Picture 9"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2906473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fld id="{AD2217EC-D09F-4D29-A173-2722DE0EFFC6}" type="datetime4">
              <a:rPr lang="en-US" smtClean="0"/>
              <a:t>September 15, 2016</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11" name="Picture 10"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42630139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68AA9-1BDB-43D2-8124-57AEDF2E5EFF}" type="datetime4">
              <a:rPr lang="en-US" smtClean="0"/>
              <a:t>September 15, 2016</a:t>
            </a:fld>
            <a:endParaRPr lang="en-US"/>
          </a:p>
        </p:txBody>
      </p:sp>
      <p:sp>
        <p:nvSpPr>
          <p:cNvPr id="8" name="Footer Placeholder 7"/>
          <p:cNvSpPr>
            <a:spLocks noGrp="1"/>
          </p:cNvSpPr>
          <p:nvPr>
            <p:ph type="ftr" sz="quarter" idx="11"/>
          </p:nvPr>
        </p:nvSpPr>
        <p:spPr>
          <a:xfrm>
            <a:off x="5257800" y="6324600"/>
            <a:ext cx="2819400" cy="45719"/>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8DD42CB-35C0-44CF-8757-F6CEEFD1FAD7}" type="slidenum">
              <a:rPr lang="en-US" smtClean="0"/>
              <a:t>‹#›</a:t>
            </a:fld>
            <a:endParaRPr lang="en-US"/>
          </a:p>
        </p:txBody>
      </p:sp>
      <p:cxnSp>
        <p:nvCxnSpPr>
          <p:cNvPr id="12" name="Straight Connector 11"/>
          <p:cNvCxnSpPr/>
          <p:nvPr userDrawn="1"/>
        </p:nvCxnSpPr>
        <p:spPr>
          <a:xfrm>
            <a:off x="609600" y="1219200"/>
            <a:ext cx="7924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8255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fld id="{20CF034D-EB8E-4A97-983C-95833825F940}" type="datetime4">
              <a:rPr lang="en-US" smtClean="0"/>
              <a:t>September 15, 2016</a:t>
            </a:fld>
            <a:endParaRPr lang="en-US" dirty="0"/>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12" name="Picture 11"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27306933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fld id="{D4A05074-D5DC-4EB5-9A9B-DEAF62617E89}" type="datetime4">
              <a:rPr lang="en-US" smtClean="0"/>
              <a:t>September 15, 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8" name="Picture 7"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522551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F7376-2C49-43B3-A21A-7143A7415116}" type="datetime4">
              <a:rPr lang="en-US" smtClean="0"/>
              <a:t>September 15, 2016</a:t>
            </a:fld>
            <a:endParaRPr lang="en-US"/>
          </a:p>
        </p:txBody>
      </p:sp>
      <p:sp>
        <p:nvSpPr>
          <p:cNvPr id="6" name="Footer Placeholder 5"/>
          <p:cNvSpPr>
            <a:spLocks noGrp="1"/>
          </p:cNvSpPr>
          <p:nvPr>
            <p:ph type="ftr" sz="quarter" idx="11"/>
          </p:nvPr>
        </p:nvSpPr>
        <p:spPr>
          <a:xfrm>
            <a:off x="5257800" y="6324600"/>
            <a:ext cx="2819400" cy="45719"/>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8DD42CB-35C0-44CF-8757-F6CEEFD1FAD7}" type="slidenum">
              <a:rPr lang="en-US" smtClean="0"/>
              <a:t>‹#›</a:t>
            </a:fld>
            <a:endParaRPr lang="en-US"/>
          </a:p>
        </p:txBody>
      </p:sp>
    </p:spTree>
    <p:extLst>
      <p:ext uri="{BB962C8B-B14F-4D97-AF65-F5344CB8AC3E}">
        <p14:creationId xmlns:p14="http://schemas.microsoft.com/office/powerpoint/2010/main" val="1500449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p:spPr>
        <p:txBody>
          <a:bodyPr/>
          <a:lstStyle>
            <a:lvl1pPr>
              <a:defRPr>
                <a:solidFill>
                  <a:srgbClr val="2574A8"/>
                </a:solidFill>
                <a:latin typeface="Corbel" pitchFamily="34" charset="0"/>
              </a:defRPr>
            </a:lvl1pPr>
          </a:lstStyle>
          <a:p>
            <a:fld id="{11B5CE32-EE3C-4927-95D8-5F5CD784F65F}" type="datetime4">
              <a:rPr lang="en-US" smtClean="0"/>
              <a:t>September 15, 2016</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2574A8"/>
                </a:solidFill>
                <a:latin typeface="Corbel" pitchFamily="34" charset="0"/>
              </a:defRPr>
            </a:lvl1pPr>
          </a:lstStyle>
          <a:p>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rgbClr val="2574A8"/>
                </a:solidFill>
                <a:latin typeface="Corbel" pitchFamily="34" charset="0"/>
              </a:defRPr>
            </a:lvl1pPr>
          </a:lstStyle>
          <a:p>
            <a:fld id="{78DD42CB-35C0-44CF-8757-F6CEEFD1FAD7}" type="slidenum">
              <a:rPr lang="en-US" smtClean="0"/>
              <a:pPr/>
              <a:t>‹#›</a:t>
            </a:fld>
            <a:endParaRPr lang="en-US"/>
          </a:p>
        </p:txBody>
      </p:sp>
      <p:pic>
        <p:nvPicPr>
          <p:cNvPr id="11" name="Picture 10" descr="Description: Description: Description: clearview_logo.tif"/>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1825" y="6349884"/>
            <a:ext cx="1447800" cy="355716"/>
          </a:xfrm>
          <a:prstGeom prst="rect">
            <a:avLst/>
          </a:prstGeom>
          <a:noFill/>
          <a:ln>
            <a:noFill/>
          </a:ln>
        </p:spPr>
      </p:pic>
    </p:spTree>
    <p:extLst>
      <p:ext uri="{BB962C8B-B14F-4D97-AF65-F5344CB8AC3E}">
        <p14:creationId xmlns:p14="http://schemas.microsoft.com/office/powerpoint/2010/main" val="689438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solidFill>
            <a:srgbClr val="006C00"/>
          </a:solidFill>
          <a:ln>
            <a:noFill/>
          </a:ln>
          <a:effectLst/>
          <a:extLst/>
        </p:spPr>
      </p:pic>
      <p:sp>
        <p:nvSpPr>
          <p:cNvPr id="2" name="Title Placeholder 1"/>
          <p:cNvSpPr>
            <a:spLocks noGrp="1"/>
          </p:cNvSpPr>
          <p:nvPr>
            <p:ph type="title"/>
          </p:nvPr>
        </p:nvSpPr>
        <p:spPr>
          <a:xfrm>
            <a:off x="457200" y="3048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0" y="1600200"/>
            <a:ext cx="6858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000" kern="1200" cap="all" spc="300">
                <a:solidFill>
                  <a:srgbClr val="006C00"/>
                </a:solidFill>
                <a:latin typeface="Corbel" pitchFamily="34" charset="0"/>
              </a:defRPr>
            </a:lvl1pPr>
          </a:lstStyle>
          <a:p>
            <a:r>
              <a:rPr lang="en-US" b="1" spc="0" dirty="0" smtClean="0">
                <a:latin typeface="Corbel"/>
              </a:rPr>
              <a:t>S e p t e m b e r </a:t>
            </a:r>
            <a:r>
              <a:rPr lang="en-US" b="1" dirty="0" smtClean="0">
                <a:latin typeface="Corbel"/>
              </a:rPr>
              <a:t> 1 2,  2 0 1 2</a:t>
            </a:r>
            <a:endParaRPr lang="en-US" b="1" dirty="0">
              <a:latin typeface="Corbel"/>
            </a:endParaRPr>
          </a:p>
        </p:txBody>
      </p:sp>
      <p:sp>
        <p:nvSpPr>
          <p:cNvPr id="6"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rgbClr val="2574A8"/>
                </a:solidFill>
                <a:latin typeface="Corbel" pitchFamily="34" charset="0"/>
              </a:defRPr>
            </a:lvl1pPr>
          </a:lstStyle>
          <a:p>
            <a:fld id="{78DD42CB-35C0-44CF-8757-F6CEEFD1FAD7}" type="slidenum">
              <a:rPr lang="en-US" smtClean="0"/>
              <a:pPr/>
              <a:t>‹#›</a:t>
            </a:fld>
            <a:endParaRPr lang="en-US" dirty="0"/>
          </a:p>
        </p:txBody>
      </p:sp>
    </p:spTree>
    <p:extLst>
      <p:ext uri="{BB962C8B-B14F-4D97-AF65-F5344CB8AC3E}">
        <p14:creationId xmlns:p14="http://schemas.microsoft.com/office/powerpoint/2010/main" val="243249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p:titleStyle>
    <p:bodyStyle>
      <a:lvl1pPr marL="342900" indent="-342900" algn="l" defTabSz="914400" rtl="0" eaLnBrk="1" latinLnBrk="0" hangingPunct="1">
        <a:spcBef>
          <a:spcPct val="20000"/>
        </a:spcBef>
        <a:buClr>
          <a:srgbClr val="2574A8"/>
        </a:buClr>
        <a:buSzPct val="60000"/>
        <a:buFont typeface="Wingdings 3" pitchFamily="18" charset="2"/>
        <a:buChar char="q"/>
        <a:defRPr sz="2200" kern="1200" baseline="0">
          <a:solidFill>
            <a:schemeClr val="tx1"/>
          </a:solidFill>
          <a:latin typeface="Book Antiqua" pitchFamily="18" charset="0"/>
          <a:ea typeface="+mn-ea"/>
          <a:cs typeface="+mn-cs"/>
        </a:defRPr>
      </a:lvl1pPr>
      <a:lvl2pPr marL="742950" indent="-285750" algn="l" defTabSz="914400" rtl="0" eaLnBrk="1" latinLnBrk="0" hangingPunct="1">
        <a:spcBef>
          <a:spcPct val="20000"/>
        </a:spcBef>
        <a:buClr>
          <a:srgbClr val="2574A8"/>
        </a:buClr>
        <a:buFont typeface="Arial" pitchFamily="34" charset="0"/>
        <a:buChar char="–"/>
        <a:defRPr sz="20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058"/>
            <a:ext cx="9144000" cy="7064116"/>
          </a:xfrm>
          <a:prstGeom prst="rect">
            <a:avLst/>
          </a:prstGeom>
        </p:spPr>
      </p:pic>
      <p:sp>
        <p:nvSpPr>
          <p:cNvPr id="2" name="Title 1"/>
          <p:cNvSpPr>
            <a:spLocks noGrp="1"/>
          </p:cNvSpPr>
          <p:nvPr>
            <p:ph type="ctrTitle"/>
          </p:nvPr>
        </p:nvSpPr>
        <p:spPr>
          <a:xfrm>
            <a:off x="235688" y="6096000"/>
            <a:ext cx="5486400" cy="1066800"/>
          </a:xfrm>
        </p:spPr>
        <p:txBody>
          <a:bodyPr>
            <a:normAutofit fontScale="90000"/>
          </a:bodyPr>
          <a:lstStyle/>
          <a:p>
            <a:pPr algn="l"/>
            <a:r>
              <a:rPr lang="en-US" dirty="0"/>
              <a:t>Energy Policy in 2016 and in the Next Administration</a:t>
            </a:r>
            <a:br>
              <a:rPr lang="en-US" dirty="0"/>
            </a:br>
            <a:endParaRPr lang="en-US" sz="3200" dirty="0"/>
          </a:p>
        </p:txBody>
      </p:sp>
      <p:sp>
        <p:nvSpPr>
          <p:cNvPr id="3" name="Subtitle 2"/>
          <p:cNvSpPr>
            <a:spLocks noGrp="1"/>
          </p:cNvSpPr>
          <p:nvPr>
            <p:ph type="subTitle" idx="1"/>
          </p:nvPr>
        </p:nvSpPr>
        <p:spPr>
          <a:xfrm>
            <a:off x="5029200" y="5524500"/>
            <a:ext cx="4037706" cy="1295400"/>
          </a:xfrm>
        </p:spPr>
        <p:txBody>
          <a:bodyPr anchor="b">
            <a:normAutofit/>
          </a:bodyPr>
          <a:lstStyle/>
          <a:p>
            <a:pPr algn="r"/>
            <a:r>
              <a:rPr lang="en-US" sz="1800" b="1" i="1" dirty="0" smtClean="0">
                <a:solidFill>
                  <a:schemeClr val="bg1"/>
                </a:solidFill>
              </a:rPr>
              <a:t>MLP Association</a:t>
            </a:r>
          </a:p>
          <a:p>
            <a:pPr algn="r"/>
            <a:r>
              <a:rPr lang="en-US" sz="1800" b="1" i="1" dirty="0" smtClean="0">
                <a:solidFill>
                  <a:schemeClr val="bg1"/>
                </a:solidFill>
              </a:rPr>
              <a:t>Annual Meeting</a:t>
            </a:r>
            <a:endParaRPr lang="en-US" sz="1800" b="1" i="1" dirty="0">
              <a:solidFill>
                <a:schemeClr val="bg1"/>
              </a:solidFill>
            </a:endParaRPr>
          </a:p>
          <a:p>
            <a:pPr algn="r"/>
            <a:r>
              <a:rPr lang="en-US" sz="1800" b="1" i="1" dirty="0" smtClean="0">
                <a:solidFill>
                  <a:schemeClr val="bg1"/>
                </a:solidFill>
              </a:rPr>
              <a:t>September 15, 2016</a:t>
            </a:r>
            <a:endParaRPr lang="en-US" sz="1200" b="1" dirty="0" smtClean="0">
              <a:solidFill>
                <a:schemeClr val="bg1"/>
              </a:solidFill>
            </a:endParaRPr>
          </a:p>
        </p:txBody>
      </p:sp>
      <p:sp>
        <p:nvSpPr>
          <p:cNvPr id="5" name="Title 1"/>
          <p:cNvSpPr txBox="1">
            <a:spLocks/>
          </p:cNvSpPr>
          <p:nvPr/>
        </p:nvSpPr>
        <p:spPr>
          <a:xfrm>
            <a:off x="255816" y="990600"/>
            <a:ext cx="29718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cap="small" baseline="0">
                <a:solidFill>
                  <a:schemeClr val="bg1"/>
                </a:solidFill>
                <a:latin typeface="Corbel" pitchFamily="34" charset="0"/>
                <a:ea typeface="+mj-ea"/>
                <a:cs typeface="+mj-cs"/>
              </a:defRPr>
            </a:lvl1pPr>
          </a:lstStyle>
          <a:p>
            <a:pPr algn="l"/>
            <a:r>
              <a:rPr lang="en-US" sz="2400" dirty="0" smtClean="0"/>
              <a:t>Christine Tezak</a:t>
            </a:r>
            <a:br>
              <a:rPr lang="en-US" sz="2400" dirty="0" smtClean="0"/>
            </a:br>
            <a:r>
              <a:rPr lang="en-US" sz="2000" dirty="0" smtClean="0"/>
              <a:t>Managing Director</a:t>
            </a:r>
            <a:endParaRPr lang="en-US" sz="2000" dirty="0"/>
          </a:p>
        </p:txBody>
      </p:sp>
    </p:spTree>
    <p:extLst>
      <p:ext uri="{BB962C8B-B14F-4D97-AF65-F5344CB8AC3E}">
        <p14:creationId xmlns:p14="http://schemas.microsoft.com/office/powerpoint/2010/main" val="90388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10</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 Fundamentals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 using BEA and EIA data</a:t>
            </a:r>
            <a:endParaRPr lang="en-US" sz="1050" i="1" dirty="0">
              <a:latin typeface="Book Antiqua" pitchFamily="18" charset="0"/>
            </a:endParaRPr>
          </a:p>
        </p:txBody>
      </p:sp>
      <p:sp>
        <p:nvSpPr>
          <p:cNvPr id="545" name="TextBox 544"/>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Energy Intensity of GDP Suggests a Post-Recession Efficiency Boom</a:t>
            </a:r>
            <a:endParaRPr lang="en-US"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52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7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11</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 Fundamentals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 using BEA and EIA data</a:t>
            </a:r>
            <a:endParaRPr lang="en-US" sz="1050" i="1" dirty="0">
              <a:latin typeface="Book Antiqua" pitchFamily="18" charset="0"/>
            </a:endParaRPr>
          </a:p>
        </p:txBody>
      </p:sp>
      <p:sp>
        <p:nvSpPr>
          <p:cNvPr id="545" name="TextBox 544"/>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Three Distinct Eras During the Last Fifteen Years, With Last Six Years Characterized by Decoupling</a:t>
            </a:r>
            <a:endParaRPr lang="en-US" sz="1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54187"/>
            <a:ext cx="82280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8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12</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 Fundamentals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 using BEA data</a:t>
            </a:r>
            <a:endParaRPr lang="en-US" sz="1050" i="1" dirty="0">
              <a:latin typeface="Book Antiqua" pitchFamily="18" charset="0"/>
            </a:endParaRPr>
          </a:p>
        </p:txBody>
      </p:sp>
      <p:sp>
        <p:nvSpPr>
          <p:cNvPr id="545" name="TextBox 544"/>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Energy Goods and Services Has Been Falling as a % of Real PCE For The Last Fifteen Years</a:t>
            </a:r>
            <a:endParaRPr 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31963"/>
            <a:ext cx="820420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13</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The “fuel fight” continues: </a:t>
            </a:r>
            <a:r>
              <a:rPr lang="en-US" dirty="0" smtClean="0"/>
              <a:t>resources competing for shares of a flat-to-declining market.</a:t>
            </a:r>
          </a:p>
          <a:p>
            <a:pPr lvl="1"/>
            <a:r>
              <a:rPr lang="en-US" dirty="0" smtClean="0"/>
              <a:t>Fuel fighters look to state and federal governments for advantage (or to disadvantage competitors).</a:t>
            </a:r>
          </a:p>
          <a:p>
            <a:pPr lvl="1"/>
            <a:r>
              <a:rPr lang="en-US" dirty="0" smtClean="0"/>
              <a:t>Large companies with big balance sheets don’t always triumph when the primary “weapons” are public </a:t>
            </a:r>
            <a:r>
              <a:rPr lang="en-US" dirty="0"/>
              <a:t>perceptions and government </a:t>
            </a:r>
            <a:r>
              <a:rPr lang="en-US" dirty="0" smtClean="0"/>
              <a:t>relations.</a:t>
            </a:r>
          </a:p>
          <a:p>
            <a:pPr lvl="1"/>
            <a:r>
              <a:rPr lang="en-US" dirty="0" smtClean="0"/>
              <a:t>In the electric power sector, generators cannot export into many international markets, power does not store easily, etc. Distributed solar generation erodes consumption growth.</a:t>
            </a:r>
          </a:p>
          <a:p>
            <a:pPr lvl="1"/>
            <a:r>
              <a:rPr lang="en-US" dirty="0" smtClean="0"/>
              <a:t>Declines in commodity prices help opponents challenge the “need” for traditional infrastructure (power plants, pipelines).</a:t>
            </a:r>
          </a:p>
          <a:p>
            <a:endParaRPr lang="en-US" dirty="0" smtClean="0"/>
          </a:p>
        </p:txBody>
      </p:sp>
    </p:spTree>
    <p:extLst>
      <p:ext uri="{BB962C8B-B14F-4D97-AF65-F5344CB8AC3E}">
        <p14:creationId xmlns:p14="http://schemas.microsoft.com/office/powerpoint/2010/main" val="6546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14</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 Key Dynamics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Bulwarks of President Obama’s green agenda:</a:t>
            </a:r>
          </a:p>
          <a:p>
            <a:pPr lvl="1"/>
            <a:r>
              <a:rPr lang="en-US" dirty="0"/>
              <a:t>Protecting the </a:t>
            </a:r>
            <a:r>
              <a:rPr lang="en-US" i="1" dirty="0"/>
              <a:t>Endangerment Finding(s)</a:t>
            </a:r>
          </a:p>
          <a:p>
            <a:pPr lvl="1"/>
            <a:r>
              <a:rPr lang="en-US" dirty="0" smtClean="0"/>
              <a:t>Preserving the </a:t>
            </a:r>
            <a:r>
              <a:rPr lang="en-US" i="1" dirty="0" smtClean="0"/>
              <a:t>Paris Agreement </a:t>
            </a:r>
            <a:r>
              <a:rPr lang="en-US" dirty="0" smtClean="0"/>
              <a:t>(by closing the gap)</a:t>
            </a:r>
          </a:p>
          <a:p>
            <a:pPr lvl="1"/>
            <a:r>
              <a:rPr lang="en-US" dirty="0" smtClean="0"/>
              <a:t>Reforming NEPA (creating new throughput risks)</a:t>
            </a:r>
          </a:p>
          <a:p>
            <a:pPr lvl="1"/>
            <a:r>
              <a:rPr lang="en-US" dirty="0" smtClean="0"/>
              <a:t>Premising regulation on a social cost of carbon</a:t>
            </a:r>
          </a:p>
          <a:p>
            <a:pPr lvl="1"/>
            <a:r>
              <a:rPr lang="en-US" dirty="0" smtClean="0"/>
              <a:t>Changing the vocabulary of debate (yes, vocabulary):</a:t>
            </a:r>
          </a:p>
          <a:p>
            <a:pPr lvl="2"/>
            <a:r>
              <a:rPr lang="en-US" dirty="0" smtClean="0"/>
              <a:t>“Climate crisis” vs. “climate change”</a:t>
            </a:r>
          </a:p>
          <a:p>
            <a:pPr lvl="2"/>
            <a:r>
              <a:rPr lang="en-US" dirty="0" smtClean="0"/>
              <a:t>“Carbon pollution” vs. “greenhouse gas emissions”</a:t>
            </a:r>
          </a:p>
          <a:p>
            <a:pPr lvl="1"/>
            <a:endParaRPr lang="en-US" dirty="0" smtClean="0"/>
          </a:p>
        </p:txBody>
      </p:sp>
    </p:spTree>
    <p:extLst>
      <p:ext uri="{BB962C8B-B14F-4D97-AF65-F5344CB8AC3E}">
        <p14:creationId xmlns:p14="http://schemas.microsoft.com/office/powerpoint/2010/main" val="336455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25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25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25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15</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 Key Dynamics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Social media and institutional change (“T-Wittenberg”)</a:t>
            </a:r>
          </a:p>
          <a:p>
            <a:pPr lvl="1"/>
            <a:r>
              <a:rPr lang="en-US" i="1" dirty="0" smtClean="0"/>
              <a:t>Old world: </a:t>
            </a:r>
            <a:r>
              <a:rPr lang="en-US" dirty="0" smtClean="0"/>
              <a:t>representative democracy and the vetted dissemination of information by experts (i.e., editorial pages).</a:t>
            </a:r>
          </a:p>
          <a:p>
            <a:pPr lvl="1"/>
            <a:r>
              <a:rPr lang="en-US" i="1" dirty="0" smtClean="0"/>
              <a:t>New world:</a:t>
            </a:r>
            <a:r>
              <a:rPr lang="en-US" dirty="0" smtClean="0"/>
              <a:t> referenda and direct dissemination of information by  “influencers” over social media.</a:t>
            </a:r>
          </a:p>
          <a:p>
            <a:pPr lvl="1"/>
            <a:r>
              <a:rPr lang="en-US" dirty="0" smtClean="0"/>
              <a:t>Climate policy perceptions: a bridge from two sides:</a:t>
            </a:r>
          </a:p>
          <a:p>
            <a:pPr lvl="2"/>
            <a:r>
              <a:rPr lang="en-US" i="1" dirty="0" smtClean="0"/>
              <a:t>Risky Business </a:t>
            </a:r>
            <a:r>
              <a:rPr lang="en-US" dirty="0" smtClean="0"/>
              <a:t>report may have impacted rating agencies if not investors (Moody’s June 28 announcement adopting </a:t>
            </a:r>
            <a:r>
              <a:rPr lang="en-US" i="1" dirty="0" smtClean="0"/>
              <a:t>Paris Agreement </a:t>
            </a:r>
            <a:r>
              <a:rPr lang="en-US" dirty="0" smtClean="0"/>
              <a:t>as central case) and regulators are </a:t>
            </a:r>
            <a:r>
              <a:rPr lang="en-US" i="1" dirty="0" smtClean="0"/>
              <a:t>Risky Business’ </a:t>
            </a:r>
            <a:r>
              <a:rPr lang="en-US" dirty="0" smtClean="0"/>
              <a:t>next target.</a:t>
            </a:r>
          </a:p>
          <a:p>
            <a:pPr lvl="2"/>
            <a:r>
              <a:rPr lang="en-US" i="1" dirty="0" err="1" smtClean="0"/>
              <a:t>Laudato</a:t>
            </a:r>
            <a:r>
              <a:rPr lang="en-US" i="1" dirty="0" smtClean="0"/>
              <a:t> Si, </a:t>
            </a:r>
            <a:r>
              <a:rPr lang="en-US" dirty="0" smtClean="0"/>
              <a:t>Pope Francis’ 2015 encyclical, may have been a lagging indicator of sentiment shift rather than a leading indicator of anything.</a:t>
            </a:r>
          </a:p>
          <a:p>
            <a:pPr lvl="1"/>
            <a:endParaRPr lang="en-US" b="1" dirty="0" smtClean="0"/>
          </a:p>
          <a:p>
            <a:pPr lvl="1"/>
            <a:endParaRPr lang="en-US" b="1" dirty="0" smtClean="0"/>
          </a:p>
          <a:p>
            <a:pPr lvl="1"/>
            <a:endParaRPr lang="en-US" dirty="0" smtClean="0"/>
          </a:p>
        </p:txBody>
      </p:sp>
    </p:spTree>
    <p:extLst>
      <p:ext uri="{BB962C8B-B14F-4D97-AF65-F5344CB8AC3E}">
        <p14:creationId xmlns:p14="http://schemas.microsoft.com/office/powerpoint/2010/main" val="37379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16</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 Key Dynamics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Social media and institutional change (“T-Wittenberg”)</a:t>
            </a:r>
          </a:p>
          <a:p>
            <a:pPr lvl="1"/>
            <a:r>
              <a:rPr lang="en-US" dirty="0"/>
              <a:t>Energy and infrastructure move slowly and extraction requires significant money and time. Electronic signals move quickly and cheaply. </a:t>
            </a:r>
          </a:p>
          <a:p>
            <a:pPr lvl="1"/>
            <a:r>
              <a:rPr lang="en-US" dirty="0" smtClean="0"/>
              <a:t>Post-truth politics (</a:t>
            </a:r>
            <a:r>
              <a:rPr lang="en-US" i="1" dirty="0" smtClean="0"/>
              <a:t>The Economist</a:t>
            </a:r>
            <a:r>
              <a:rPr lang="en-US" dirty="0" smtClean="0"/>
              <a:t>) and the courts</a:t>
            </a:r>
          </a:p>
          <a:p>
            <a:pPr lvl="2"/>
            <a:r>
              <a:rPr lang="en-US" dirty="0" smtClean="0"/>
              <a:t>Stephen Colbert’s “truthiness” – how far environmentalists would like the </a:t>
            </a:r>
            <a:r>
              <a:rPr lang="en-US" i="1" dirty="0" smtClean="0"/>
              <a:t>National Environmental Policy Act </a:t>
            </a:r>
            <a:r>
              <a:rPr lang="en-US" dirty="0" smtClean="0"/>
              <a:t>(NEPA) to reach; or Tribes’ views on the Corps of Engineers’ jurisdiction under the </a:t>
            </a:r>
            <a:r>
              <a:rPr lang="en-US" i="1" dirty="0" smtClean="0"/>
              <a:t>Clean Water Act </a:t>
            </a:r>
            <a:r>
              <a:rPr lang="en-US" dirty="0" smtClean="0"/>
              <a:t>(CWA)/</a:t>
            </a:r>
            <a:r>
              <a:rPr lang="en-US" i="1" dirty="0" smtClean="0"/>
              <a:t>National Historic Preservation Act </a:t>
            </a:r>
            <a:r>
              <a:rPr lang="en-US" dirty="0" smtClean="0"/>
              <a:t>(NHPA)</a:t>
            </a:r>
          </a:p>
          <a:p>
            <a:pPr lvl="1"/>
            <a:r>
              <a:rPr lang="en-US" dirty="0" smtClean="0"/>
              <a:t>Self-reinforcing online communities</a:t>
            </a:r>
          </a:p>
          <a:p>
            <a:pPr lvl="2"/>
            <a:r>
              <a:rPr lang="en-US" dirty="0" smtClean="0"/>
              <a:t>Facebook, Reddit, Twitter and WhatsApp</a:t>
            </a:r>
          </a:p>
          <a:p>
            <a:pPr lvl="1"/>
            <a:r>
              <a:rPr lang="en-US" dirty="0" smtClean="0"/>
              <a:t>Black Hats (old world) – White Hats (new world)</a:t>
            </a:r>
          </a:p>
          <a:p>
            <a:pPr lvl="1"/>
            <a:endParaRPr lang="en-US" b="1" dirty="0" smtClean="0"/>
          </a:p>
          <a:p>
            <a:pPr lvl="1"/>
            <a:endParaRPr lang="en-US" dirty="0" smtClean="0"/>
          </a:p>
        </p:txBody>
      </p:sp>
    </p:spTree>
    <p:extLst>
      <p:ext uri="{BB962C8B-B14F-4D97-AF65-F5344CB8AC3E}">
        <p14:creationId xmlns:p14="http://schemas.microsoft.com/office/powerpoint/2010/main" val="318267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25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17</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C00000"/>
                </a:solidFill>
              </a:rPr>
              <a:t>With low prices the coming election isn’t likely to be </a:t>
            </a:r>
            <a:r>
              <a:rPr lang="en-US" i="1" dirty="0" smtClean="0">
                <a:solidFill>
                  <a:srgbClr val="C00000"/>
                </a:solidFill>
              </a:rPr>
              <a:t>about </a:t>
            </a:r>
            <a:r>
              <a:rPr lang="en-US" dirty="0" smtClean="0">
                <a:solidFill>
                  <a:srgbClr val="C00000"/>
                </a:solidFill>
              </a:rPr>
              <a:t>energy policy, but it is likely to </a:t>
            </a:r>
            <a:r>
              <a:rPr lang="en-US" i="1" dirty="0" smtClean="0">
                <a:solidFill>
                  <a:srgbClr val="C00000"/>
                </a:solidFill>
              </a:rPr>
              <a:t>affect </a:t>
            </a:r>
            <a:r>
              <a:rPr lang="en-US" dirty="0" smtClean="0">
                <a:solidFill>
                  <a:srgbClr val="C00000"/>
                </a:solidFill>
              </a:rPr>
              <a:t>energy policy.</a:t>
            </a:r>
          </a:p>
          <a:p>
            <a:r>
              <a:rPr lang="en-US" b="1" dirty="0" smtClean="0"/>
              <a:t>Issue #1: Continuity. </a:t>
            </a:r>
          </a:p>
          <a:p>
            <a:pPr lvl="1"/>
            <a:r>
              <a:rPr lang="en-US" b="1" i="1" dirty="0" smtClean="0"/>
              <a:t>Clinton victory: </a:t>
            </a:r>
            <a:r>
              <a:rPr lang="en-US" dirty="0" smtClean="0"/>
              <a:t>would preserve President Obama’s regulatory agenda. Even if Clinton were to move back to a “pragmatic center,” President Obama has shifted that center to the left.</a:t>
            </a:r>
          </a:p>
          <a:p>
            <a:pPr lvl="1"/>
            <a:r>
              <a:rPr lang="en-US" b="1" i="1" dirty="0" smtClean="0"/>
              <a:t>Trump victory:</a:t>
            </a:r>
            <a:r>
              <a:rPr lang="en-US" dirty="0" smtClean="0"/>
              <a:t> would create opportunity to abandon un-proposed regulation and modify proposed rules. Agencies would be more likely to use “enforcement discretion” for finished rules and to defend against ongoing legal challenges (appeals and remands could be a different story, however).</a:t>
            </a:r>
          </a:p>
        </p:txBody>
      </p:sp>
    </p:spTree>
    <p:extLst>
      <p:ext uri="{BB962C8B-B14F-4D97-AF65-F5344CB8AC3E}">
        <p14:creationId xmlns:p14="http://schemas.microsoft.com/office/powerpoint/2010/main" val="35036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18</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Executive Continuity</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2" name="Rectangle 1"/>
          <p:cNvSpPr/>
          <p:nvPr/>
        </p:nvSpPr>
        <p:spPr>
          <a:xfrm>
            <a:off x="35814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Pending Rule</a:t>
            </a:r>
            <a:endParaRPr lang="en-US" sz="1400" b="1" dirty="0">
              <a:solidFill>
                <a:schemeClr val="tx1"/>
              </a:solidFill>
              <a:latin typeface="Corbel" panose="020B0503020204020204" pitchFamily="34" charset="0"/>
            </a:endParaRPr>
          </a:p>
        </p:txBody>
      </p:sp>
      <p:sp>
        <p:nvSpPr>
          <p:cNvPr id="8" name="Rectangle 7"/>
          <p:cNvSpPr/>
          <p:nvPr/>
        </p:nvSpPr>
        <p:spPr>
          <a:xfrm>
            <a:off x="54102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Guidance or Executive Order</a:t>
            </a:r>
          </a:p>
        </p:txBody>
      </p:sp>
      <p:sp>
        <p:nvSpPr>
          <p:cNvPr id="9" name="Rectangle 8"/>
          <p:cNvSpPr/>
          <p:nvPr/>
        </p:nvSpPr>
        <p:spPr>
          <a:xfrm>
            <a:off x="1752600" y="1981200"/>
            <a:ext cx="1524000" cy="609600"/>
          </a:xfrm>
          <a:prstGeom prst="rect">
            <a:avLst/>
          </a:prstGeom>
          <a:solidFill>
            <a:srgbClr val="FFC000"/>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a:t>
            </a:r>
          </a:p>
        </p:txBody>
      </p:sp>
      <p:sp>
        <p:nvSpPr>
          <p:cNvPr id="10" name="Rectangle 9"/>
          <p:cNvSpPr/>
          <p:nvPr/>
        </p:nvSpPr>
        <p:spPr>
          <a:xfrm>
            <a:off x="3962400" y="1409700"/>
            <a:ext cx="762000" cy="26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Status</a:t>
            </a:r>
          </a:p>
          <a:p>
            <a:pPr algn="ctr"/>
            <a:endParaRPr lang="en-US" sz="1400" b="1" dirty="0">
              <a:solidFill>
                <a:schemeClr val="tx1"/>
              </a:solidFill>
              <a:latin typeface="Corbel" panose="020B0503020204020204" pitchFamily="34" charset="0"/>
            </a:endParaRPr>
          </a:p>
        </p:txBody>
      </p:sp>
      <p:cxnSp>
        <p:nvCxnSpPr>
          <p:cNvPr id="11" name="Straight Arrow Connector 10"/>
          <p:cNvCxnSpPr>
            <a:stCxn id="10" idx="1"/>
            <a:endCxn id="9" idx="0"/>
          </p:cNvCxnSpPr>
          <p:nvPr/>
        </p:nvCxnSpPr>
        <p:spPr>
          <a:xfrm flipH="1">
            <a:off x="25146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2" idx="0"/>
          </p:cNvCxnSpPr>
          <p:nvPr/>
        </p:nvCxnSpPr>
        <p:spPr>
          <a:xfrm>
            <a:off x="4343400" y="1676400"/>
            <a:ext cx="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8" idx="0"/>
          </p:cNvCxnSpPr>
          <p:nvPr/>
        </p:nvCxnSpPr>
        <p:spPr>
          <a:xfrm>
            <a:off x="47244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722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Modify Legal Defense</a:t>
            </a:r>
          </a:p>
          <a:p>
            <a:pPr algn="ctr"/>
            <a:endParaRPr lang="en-US" sz="1400" b="1" u="sng"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Courts frown on agencies that significantly alter arguments for political reasons.</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 decision to appeal (or not) can be fair game, however, along with scope/timing of remanded rules.</a:t>
            </a:r>
            <a:endParaRPr lang="en-US" sz="1400" dirty="0">
              <a:solidFill>
                <a:schemeClr val="tx1"/>
              </a:solidFill>
              <a:latin typeface="Corbel" panose="020B0503020204020204" pitchFamily="34" charset="0"/>
            </a:endParaRPr>
          </a:p>
        </p:txBody>
      </p:sp>
      <p:sp>
        <p:nvSpPr>
          <p:cNvPr id="21" name="Rectangle 20"/>
          <p:cNvSpPr/>
          <p:nvPr/>
        </p:nvSpPr>
        <p:spPr>
          <a:xfrm>
            <a:off x="2286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Rescind or Revise</a:t>
            </a:r>
          </a:p>
          <a:p>
            <a:endParaRPr lang="en-US" sz="1400" b="1" u="sng"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No small feat, given robust administrative record, particularly for rules that survived judicial challenge.</a:t>
            </a:r>
          </a:p>
          <a:p>
            <a:endParaRPr lang="en-US"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Can take 2+ years.</a:t>
            </a:r>
          </a:p>
          <a:p>
            <a:pPr algn="ctr"/>
            <a:endParaRPr lang="en-US" sz="1400" b="1" u="sng" dirty="0">
              <a:solidFill>
                <a:schemeClr val="tx1"/>
              </a:solidFill>
              <a:latin typeface="Corbel" panose="020B0503020204020204" pitchFamily="34" charset="0"/>
            </a:endParaRPr>
          </a:p>
          <a:p>
            <a:pPr algn="ctr"/>
            <a:endParaRPr lang="en-US" sz="1400" b="1" u="sng" dirty="0">
              <a:solidFill>
                <a:schemeClr val="tx1"/>
              </a:solidFill>
              <a:latin typeface="Corbel" panose="020B0503020204020204" pitchFamily="34" charset="0"/>
            </a:endParaRPr>
          </a:p>
        </p:txBody>
      </p:sp>
      <p:sp>
        <p:nvSpPr>
          <p:cNvPr id="22" name="Rectangle 21"/>
          <p:cNvSpPr/>
          <p:nvPr/>
        </p:nvSpPr>
        <p:spPr>
          <a:xfrm>
            <a:off x="32004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Enforcement Discretion</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Can be done immediately.</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Significant deviation from prior administration may be challenged.</a:t>
            </a:r>
            <a:br>
              <a:rPr lang="en-US" sz="1400" dirty="0" smtClean="0">
                <a:solidFill>
                  <a:schemeClr val="tx1"/>
                </a:solidFill>
                <a:latin typeface="Corbel" panose="020B0503020204020204" pitchFamily="34" charset="0"/>
              </a:rPr>
            </a:br>
            <a:endParaRPr lang="en-US" sz="1400"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May offer “best” solution (left gets strictures, right gets pragmatism).</a:t>
            </a:r>
            <a:endParaRPr lang="en-US" sz="1400" dirty="0">
              <a:solidFill>
                <a:schemeClr val="tx1"/>
              </a:solidFill>
              <a:latin typeface="Corbel" panose="020B0503020204020204" pitchFamily="34" charset="0"/>
            </a:endParaRPr>
          </a:p>
        </p:txBody>
      </p:sp>
      <p:cxnSp>
        <p:nvCxnSpPr>
          <p:cNvPr id="14" name="Straight Arrow Connector 13"/>
          <p:cNvCxnSpPr>
            <a:stCxn id="9" idx="2"/>
            <a:endCxn id="21" idx="0"/>
          </p:cNvCxnSpPr>
          <p:nvPr/>
        </p:nvCxnSpPr>
        <p:spPr>
          <a:xfrm flipH="1">
            <a:off x="1371600" y="2590800"/>
            <a:ext cx="1143000" cy="37473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2"/>
            <a:endCxn id="22" idx="0"/>
          </p:cNvCxnSpPr>
          <p:nvPr/>
        </p:nvCxnSpPr>
        <p:spPr>
          <a:xfrm rot="16200000" flipH="1">
            <a:off x="3241633" y="1863767"/>
            <a:ext cx="374734" cy="18288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2"/>
            <a:endCxn id="18" idx="0"/>
          </p:cNvCxnSpPr>
          <p:nvPr/>
        </p:nvCxnSpPr>
        <p:spPr>
          <a:xfrm rot="16200000" flipH="1">
            <a:off x="4727533" y="377867"/>
            <a:ext cx="374734" cy="48006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19</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Executive Continuity</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2" name="Rectangle 1"/>
          <p:cNvSpPr/>
          <p:nvPr/>
        </p:nvSpPr>
        <p:spPr>
          <a:xfrm>
            <a:off x="3581400" y="1981200"/>
            <a:ext cx="1524000" cy="609600"/>
          </a:xfrm>
          <a:prstGeom prst="rect">
            <a:avLst/>
          </a:prstGeom>
          <a:solidFill>
            <a:srgbClr val="FFC000"/>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Pending Rule</a:t>
            </a:r>
          </a:p>
        </p:txBody>
      </p:sp>
      <p:sp>
        <p:nvSpPr>
          <p:cNvPr id="8" name="Rectangle 7"/>
          <p:cNvSpPr/>
          <p:nvPr/>
        </p:nvSpPr>
        <p:spPr>
          <a:xfrm>
            <a:off x="54102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Guidance or Executive Order</a:t>
            </a:r>
          </a:p>
        </p:txBody>
      </p:sp>
      <p:sp>
        <p:nvSpPr>
          <p:cNvPr id="9" name="Rectangle 8"/>
          <p:cNvSpPr/>
          <p:nvPr/>
        </p:nvSpPr>
        <p:spPr>
          <a:xfrm>
            <a:off x="17526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a:t>
            </a:r>
          </a:p>
        </p:txBody>
      </p:sp>
      <p:sp>
        <p:nvSpPr>
          <p:cNvPr id="10" name="Rectangle 9"/>
          <p:cNvSpPr/>
          <p:nvPr/>
        </p:nvSpPr>
        <p:spPr>
          <a:xfrm>
            <a:off x="3962400" y="1409700"/>
            <a:ext cx="762000" cy="26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Status</a:t>
            </a:r>
          </a:p>
          <a:p>
            <a:pPr algn="ctr"/>
            <a:endParaRPr lang="en-US" sz="1400" b="1" dirty="0">
              <a:solidFill>
                <a:schemeClr val="tx1"/>
              </a:solidFill>
              <a:latin typeface="Corbel" panose="020B0503020204020204" pitchFamily="34" charset="0"/>
            </a:endParaRPr>
          </a:p>
        </p:txBody>
      </p:sp>
      <p:cxnSp>
        <p:nvCxnSpPr>
          <p:cNvPr id="11" name="Straight Arrow Connector 10"/>
          <p:cNvCxnSpPr>
            <a:stCxn id="10" idx="1"/>
            <a:endCxn id="9" idx="0"/>
          </p:cNvCxnSpPr>
          <p:nvPr/>
        </p:nvCxnSpPr>
        <p:spPr>
          <a:xfrm flipH="1">
            <a:off x="25146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2" idx="0"/>
          </p:cNvCxnSpPr>
          <p:nvPr/>
        </p:nvCxnSpPr>
        <p:spPr>
          <a:xfrm>
            <a:off x="4343400" y="1676400"/>
            <a:ext cx="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8" idx="0"/>
          </p:cNvCxnSpPr>
          <p:nvPr/>
        </p:nvCxnSpPr>
        <p:spPr>
          <a:xfrm>
            <a:off x="47244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482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Re-propose</a:t>
            </a:r>
          </a:p>
          <a:p>
            <a:pPr algn="ctr"/>
            <a:endParaRPr lang="en-US" sz="1400" b="1" u="sng"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When rules are required by statute or settlement agreement, a new President can re-propose unfinished rules with significant latitude to modify scope and direction. </a:t>
            </a:r>
            <a:endParaRPr lang="en-US" sz="1400" dirty="0">
              <a:solidFill>
                <a:schemeClr val="tx1"/>
              </a:solidFill>
              <a:latin typeface="Corbel" panose="020B0503020204020204" pitchFamily="34" charset="0"/>
            </a:endParaRPr>
          </a:p>
        </p:txBody>
      </p:sp>
      <p:sp>
        <p:nvSpPr>
          <p:cNvPr id="22" name="Rectangle 21"/>
          <p:cNvSpPr/>
          <p:nvPr/>
        </p:nvSpPr>
        <p:spPr>
          <a:xfrm>
            <a:off x="17526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Refuse</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New agency appointees can revise institutional priorities.</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Old proposals can go onto the back burner.</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Advocates may still challenge delays, however, particularly if a settlement set a schedule.</a:t>
            </a:r>
            <a:endParaRPr lang="en-US" sz="1400" dirty="0">
              <a:solidFill>
                <a:schemeClr val="tx1"/>
              </a:solidFill>
              <a:latin typeface="Corbel" panose="020B0503020204020204" pitchFamily="34" charset="0"/>
            </a:endParaRPr>
          </a:p>
        </p:txBody>
      </p:sp>
      <p:cxnSp>
        <p:nvCxnSpPr>
          <p:cNvPr id="19" name="Elbow Connector 18"/>
          <p:cNvCxnSpPr>
            <a:stCxn id="2" idx="2"/>
            <a:endCxn id="22" idx="0"/>
          </p:cNvCxnSpPr>
          <p:nvPr/>
        </p:nvCxnSpPr>
        <p:spPr>
          <a:xfrm rot="5400000">
            <a:off x="3432133" y="2054267"/>
            <a:ext cx="374734" cy="14478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 idx="2"/>
            <a:endCxn id="18" idx="0"/>
          </p:cNvCxnSpPr>
          <p:nvPr/>
        </p:nvCxnSpPr>
        <p:spPr>
          <a:xfrm rot="16200000" flipH="1">
            <a:off x="4879933" y="2054267"/>
            <a:ext cx="374734" cy="14478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6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idx="4294967295"/>
          </p:nvPr>
        </p:nvSpPr>
        <p:spPr>
          <a:xfrm>
            <a:off x="457200" y="228600"/>
            <a:ext cx="8229600" cy="1143000"/>
          </a:xfrm>
        </p:spPr>
        <p:txBody>
          <a:bodyPr>
            <a:normAutofit/>
          </a:bodyPr>
          <a:lstStyle/>
          <a:p>
            <a:r>
              <a:rPr lang="en-US" sz="3200" b="1" dirty="0" smtClean="0"/>
              <a:t>Risks and Disclosures</a:t>
            </a:r>
            <a:endParaRPr lang="en-US" sz="3200" b="1" dirty="0"/>
          </a:p>
        </p:txBody>
      </p:sp>
      <p:sp>
        <p:nvSpPr>
          <p:cNvPr id="3" name="Content Placeholder 2"/>
          <p:cNvSpPr>
            <a:spLocks noGrp="1"/>
          </p:cNvSpPr>
          <p:nvPr>
            <p:ph idx="1"/>
          </p:nvPr>
        </p:nvSpPr>
        <p:spPr>
          <a:xfrm>
            <a:off x="1981200" y="1371600"/>
            <a:ext cx="6553200" cy="4953000"/>
          </a:xfrm>
        </p:spPr>
        <p:txBody>
          <a:bodyPr>
            <a:normAutofit fontScale="25000" lnSpcReduction="20000"/>
          </a:bodyPr>
          <a:lstStyle/>
          <a:p>
            <a:pPr marL="0" lvl="0" indent="0" eaLnBrk="0" fontAlgn="base" hangingPunct="0">
              <a:lnSpc>
                <a:spcPct val="120000"/>
              </a:lnSpc>
              <a:spcBef>
                <a:spcPct val="0"/>
              </a:spcBef>
              <a:spcAft>
                <a:spcPts val="300"/>
              </a:spcAft>
              <a:buClrTx/>
              <a:buSzTx/>
              <a:buNone/>
            </a:pPr>
            <a:r>
              <a:rPr lang="en-US" sz="5600" dirty="0" smtClean="0">
                <a:solidFill>
                  <a:srgbClr val="2574A8"/>
                </a:solidFill>
                <a:latin typeface="Corbel" pitchFamily="34" charset="0"/>
                <a:ea typeface="Calibri" pitchFamily="34" charset="0"/>
                <a:cs typeface="Times New Roman" pitchFamily="18" charset="0"/>
              </a:rPr>
              <a:t>Risks</a:t>
            </a:r>
            <a:endParaRPr lang="en-US" sz="5600" dirty="0">
              <a:solidFill>
                <a:srgbClr val="2574A8"/>
              </a:solidFill>
              <a:latin typeface="Book Antiqua"/>
              <a:cs typeface="Book Antiqua"/>
            </a:endParaRPr>
          </a:p>
          <a:p>
            <a:pPr marL="0" lvl="0" indent="0" eaLnBrk="0" fontAlgn="base" hangingPunct="0">
              <a:lnSpc>
                <a:spcPct val="120000"/>
              </a:lnSpc>
              <a:spcBef>
                <a:spcPct val="0"/>
              </a:spcBef>
              <a:spcAft>
                <a:spcPct val="0"/>
              </a:spcAft>
              <a:buClrTx/>
              <a:buSzTx/>
              <a:buNone/>
            </a:pPr>
            <a:r>
              <a:rPr lang="en-US" sz="4000" dirty="0">
                <a:latin typeface="Book Antiqua"/>
                <a:ea typeface="Calibri" pitchFamily="34" charset="0"/>
                <a:cs typeface="Book Antiqua"/>
              </a:rPr>
              <a:t>Legislative, regulatory and diplomatic agendas are subject to change.</a:t>
            </a:r>
          </a:p>
          <a:p>
            <a:pPr marL="0" lvl="0" indent="0" eaLnBrk="0" fontAlgn="base" hangingPunct="0">
              <a:lnSpc>
                <a:spcPct val="120000"/>
              </a:lnSpc>
              <a:spcBef>
                <a:spcPct val="0"/>
              </a:spcBef>
              <a:spcAft>
                <a:spcPct val="0"/>
              </a:spcAft>
              <a:buClrTx/>
              <a:buSzTx/>
              <a:buNone/>
            </a:pPr>
            <a:endParaRPr lang="en-US" sz="1800" dirty="0">
              <a:latin typeface="Corbel" pitchFamily="34" charset="0"/>
              <a:cs typeface="Arial" pitchFamily="34" charset="0"/>
            </a:endParaRPr>
          </a:p>
          <a:p>
            <a:pPr marL="0" lvl="0" indent="0" eaLnBrk="0" fontAlgn="base" hangingPunct="0">
              <a:lnSpc>
                <a:spcPct val="120000"/>
              </a:lnSpc>
              <a:spcBef>
                <a:spcPts val="600"/>
              </a:spcBef>
              <a:spcAft>
                <a:spcPts val="300"/>
              </a:spcAft>
              <a:buClrTx/>
              <a:buSzTx/>
              <a:buNone/>
            </a:pPr>
            <a:r>
              <a:rPr lang="en-US" sz="5600" dirty="0">
                <a:solidFill>
                  <a:srgbClr val="2574A8"/>
                </a:solidFill>
                <a:latin typeface="Corbel" pitchFamily="34" charset="0"/>
                <a:ea typeface="Calibri" pitchFamily="34" charset="0"/>
                <a:cs typeface="Times New Roman" pitchFamily="18" charset="0"/>
              </a:rPr>
              <a:t>Analyst </a:t>
            </a:r>
            <a:r>
              <a:rPr lang="en-US" sz="5600" dirty="0" smtClean="0">
                <a:solidFill>
                  <a:srgbClr val="2574A8"/>
                </a:solidFill>
                <a:latin typeface="Corbel" pitchFamily="34" charset="0"/>
                <a:ea typeface="Calibri" pitchFamily="34" charset="0"/>
                <a:cs typeface="Times New Roman" pitchFamily="18" charset="0"/>
              </a:rPr>
              <a:t>Certifications</a:t>
            </a:r>
            <a:endParaRPr lang="en-US" sz="5600" dirty="0">
              <a:solidFill>
                <a:srgbClr val="2574A8"/>
              </a:solidFill>
              <a:latin typeface="Book Antiqua"/>
              <a:cs typeface="Book Antiqua"/>
            </a:endParaRPr>
          </a:p>
          <a:p>
            <a:pPr marL="0" lvl="0" indent="0" eaLnBrk="0" fontAlgn="base" hangingPunct="0">
              <a:lnSpc>
                <a:spcPct val="120000"/>
              </a:lnSpc>
              <a:spcBef>
                <a:spcPct val="0"/>
              </a:spcBef>
              <a:spcAft>
                <a:spcPct val="0"/>
              </a:spcAft>
              <a:buClrTx/>
              <a:buSzTx/>
              <a:buNone/>
            </a:pPr>
            <a:r>
              <a:rPr lang="en-US" sz="4000" dirty="0">
                <a:latin typeface="Book Antiqua"/>
                <a:ea typeface="Calibri" pitchFamily="34" charset="0"/>
                <a:cs typeface="Book Antiqua"/>
              </a:rPr>
              <a:t>I hereby certify that the views expressed in this presentation accurately reflect my personal views as of the date of this presentation. </a:t>
            </a:r>
            <a:br>
              <a:rPr lang="en-US" sz="4000" dirty="0">
                <a:latin typeface="Book Antiqua"/>
                <a:ea typeface="Calibri" pitchFamily="34" charset="0"/>
                <a:cs typeface="Book Antiqua"/>
              </a:rPr>
            </a:br>
            <a:r>
              <a:rPr lang="en-US" sz="4000" dirty="0">
                <a:latin typeface="Book Antiqua"/>
                <a:ea typeface="Calibri" pitchFamily="34" charset="0"/>
                <a:cs typeface="Book Antiqua"/>
              </a:rPr>
              <a:t>I further certify that no part of my compensation was, is or will be directly or indirectly related to the specific recommendations or views contained in this presentation</a:t>
            </a:r>
            <a:r>
              <a:rPr lang="en-US" sz="4000" dirty="0" smtClean="0">
                <a:latin typeface="Book Antiqua"/>
                <a:ea typeface="Calibri" pitchFamily="34" charset="0"/>
                <a:cs typeface="Book Antiqua"/>
              </a:rPr>
              <a:t>.</a:t>
            </a:r>
            <a:endParaRPr lang="en-US" sz="4000" u="sng" dirty="0">
              <a:latin typeface="Corbel" pitchFamily="34" charset="0"/>
              <a:ea typeface="Calibri" pitchFamily="34" charset="0"/>
              <a:cs typeface="Times New Roman" pitchFamily="18" charset="0"/>
            </a:endParaRPr>
          </a:p>
          <a:p>
            <a:pPr marL="0" lvl="0" indent="0" eaLnBrk="0" fontAlgn="base" hangingPunct="0">
              <a:lnSpc>
                <a:spcPct val="120000"/>
              </a:lnSpc>
              <a:spcBef>
                <a:spcPts val="300"/>
              </a:spcBef>
              <a:spcAft>
                <a:spcPts val="300"/>
              </a:spcAft>
              <a:buClrTx/>
              <a:buSzTx/>
              <a:buNone/>
            </a:pPr>
            <a:r>
              <a:rPr lang="en-US" sz="4000" dirty="0" smtClean="0">
                <a:ea typeface="Calibri" pitchFamily="34" charset="0"/>
                <a:cs typeface="Times New Roman" pitchFamily="18" charset="0"/>
              </a:rPr>
              <a:t>By:  </a:t>
            </a:r>
            <a:r>
              <a:rPr lang="en-US" sz="4000" b="1" i="1" dirty="0" smtClean="0">
                <a:solidFill>
                  <a:srgbClr val="2574A8"/>
                </a:solidFill>
                <a:latin typeface="Book Antiqua"/>
                <a:ea typeface="Calibri" pitchFamily="34" charset="0"/>
                <a:cs typeface="Times New Roman" pitchFamily="18" charset="0"/>
              </a:rPr>
              <a:t>Christine Tezak</a:t>
            </a:r>
            <a:endParaRPr lang="en-US" sz="4000" dirty="0">
              <a:solidFill>
                <a:srgbClr val="000000"/>
              </a:solidFill>
              <a:latin typeface="Corbel" pitchFamily="34" charset="0"/>
              <a:ea typeface="Calibri" pitchFamily="34" charset="0"/>
              <a:cs typeface="Times New Roman" pitchFamily="18" charset="0"/>
            </a:endParaRPr>
          </a:p>
          <a:p>
            <a:pPr marL="0" lvl="0" indent="0" eaLnBrk="0" fontAlgn="base" hangingPunct="0">
              <a:lnSpc>
                <a:spcPct val="120000"/>
              </a:lnSpc>
              <a:spcBef>
                <a:spcPts val="600"/>
              </a:spcBef>
              <a:spcAft>
                <a:spcPts val="300"/>
              </a:spcAft>
              <a:buClrTx/>
              <a:buSzTx/>
              <a:buNone/>
            </a:pPr>
            <a:r>
              <a:rPr lang="en-US" sz="5600" dirty="0" smtClean="0">
                <a:solidFill>
                  <a:srgbClr val="2574A8"/>
                </a:solidFill>
                <a:latin typeface="Corbel" pitchFamily="34" charset="0"/>
                <a:ea typeface="Calibri" pitchFamily="34" charset="0"/>
                <a:cs typeface="Times New Roman" pitchFamily="18" charset="0"/>
              </a:rPr>
              <a:t>Disclosures</a:t>
            </a:r>
            <a:endParaRPr lang="en-US" sz="2300" dirty="0">
              <a:latin typeface="Book Antiqua"/>
              <a:ea typeface="Calibri" pitchFamily="34" charset="0"/>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The opinions, forecasts, recommendations, projections and interpretations of macro events contained in this report are those of the analysts preparing this report and are based upon information available to them as of the publication date of this report.</a:t>
            </a:r>
            <a:endParaRPr lang="en-US" sz="4000" dirty="0">
              <a:latin typeface="Book Antiqua"/>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The analysts preparing this report based the opinions, forecasts, recommendations, projections and interpretations of macro events contained herein on sources they believe to be accurate and reliable, but completeness and/or accuracy is neither implied nor guaranteed. </a:t>
            </a:r>
            <a:endParaRPr lang="en-US" sz="4000" dirty="0">
              <a:latin typeface="Book Antiqua"/>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The opinions, forecasts, recommendations projections and interpretations of macro events contained herein are subject to change without notice</a:t>
            </a:r>
            <a:r>
              <a:rPr lang="en-US" sz="4000" dirty="0" smtClean="0">
                <a:latin typeface="Book Antiqua"/>
                <a:ea typeface="Calibri" pitchFamily="34" charset="0"/>
                <a:cs typeface="Book Antiqua"/>
              </a:rPr>
              <a:t>.</a:t>
            </a:r>
            <a:endParaRPr lang="en-US" sz="4000" dirty="0">
              <a:latin typeface="Book Antiqua"/>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The analysts preparing this report are not registered lobbyists and do not advocate or lobby for any particular policy action on behalf of clients</a:t>
            </a:r>
            <a:r>
              <a:rPr lang="en-US" sz="4000" dirty="0" smtClean="0">
                <a:latin typeface="Book Antiqua"/>
                <a:ea typeface="Calibri" pitchFamily="34" charset="0"/>
                <a:cs typeface="Book Antiqua"/>
              </a:rPr>
              <a:t>.</a:t>
            </a:r>
            <a:endParaRPr lang="en-US" sz="4000" dirty="0">
              <a:latin typeface="Book Antiqua"/>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Although this report may mention specific companies by name and/or specific industries and industry sectors, this report was not prepared, is not intended and should not be interpreted as a research report regarding the equity securities of any company</a:t>
            </a:r>
            <a:r>
              <a:rPr lang="en-US" sz="4000" dirty="0" smtClean="0">
                <a:latin typeface="Book Antiqua"/>
                <a:ea typeface="Calibri" pitchFamily="34" charset="0"/>
                <a:cs typeface="Book Antiqua"/>
              </a:rPr>
              <a:t>.</a:t>
            </a:r>
            <a:endParaRPr lang="en-US" sz="4000" dirty="0">
              <a:latin typeface="Book Antiqua"/>
              <a:ea typeface="Calibri" pitchFamily="34" charset="0"/>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(c) </a:t>
            </a:r>
            <a:r>
              <a:rPr lang="en-US" sz="4000" dirty="0" smtClean="0">
                <a:latin typeface="Book Antiqua"/>
                <a:ea typeface="Calibri" pitchFamily="34" charset="0"/>
                <a:cs typeface="Book Antiqua"/>
              </a:rPr>
              <a:t>2016 </a:t>
            </a:r>
            <a:r>
              <a:rPr lang="en-US" sz="4000" dirty="0">
                <a:latin typeface="Book Antiqua"/>
                <a:ea typeface="Calibri" pitchFamily="34" charset="0"/>
                <a:cs typeface="Book Antiqua"/>
              </a:rPr>
              <a:t>ClearView Energy Partners, LLC. </a:t>
            </a:r>
            <a:endParaRPr lang="en-US" sz="4000" dirty="0">
              <a:latin typeface="Book Antiqua"/>
              <a:cs typeface="Book Antiqua"/>
            </a:endParaRPr>
          </a:p>
          <a:p>
            <a:pPr marL="0" lvl="0" indent="0" eaLnBrk="0" fontAlgn="base" hangingPunct="0">
              <a:lnSpc>
                <a:spcPct val="120000"/>
              </a:lnSpc>
              <a:spcBef>
                <a:spcPct val="0"/>
              </a:spcBef>
              <a:spcAft>
                <a:spcPts val="600"/>
              </a:spcAft>
              <a:buClrTx/>
              <a:buSzTx/>
              <a:buNone/>
            </a:pPr>
            <a:r>
              <a:rPr lang="en-US" sz="4000" dirty="0">
                <a:latin typeface="Book Antiqua"/>
                <a:ea typeface="Calibri" pitchFamily="34" charset="0"/>
                <a:cs typeface="Book Antiqua"/>
              </a:rPr>
              <a:t>Any reproduction or distribution of this report, in full, or in part, without the prior written consent of </a:t>
            </a:r>
            <a:r>
              <a:rPr lang="en-US" sz="4000" dirty="0" err="1">
                <a:latin typeface="Book Antiqua"/>
                <a:ea typeface="Calibri" pitchFamily="34" charset="0"/>
                <a:cs typeface="Book Antiqua"/>
              </a:rPr>
              <a:t>ClearView</a:t>
            </a:r>
            <a:r>
              <a:rPr lang="en-US" sz="4000" dirty="0">
                <a:latin typeface="Book Antiqua"/>
                <a:ea typeface="Calibri" pitchFamily="34" charset="0"/>
                <a:cs typeface="Book Antiqua"/>
              </a:rPr>
              <a:t> Energy Partners, LLC is prohibited</a:t>
            </a:r>
            <a:r>
              <a:rPr lang="en-US" sz="4000" dirty="0" smtClean="0">
                <a:latin typeface="Book Antiqua"/>
                <a:ea typeface="Calibri" pitchFamily="34" charset="0"/>
                <a:cs typeface="Book Antiqua"/>
              </a:rPr>
              <a:t>.</a:t>
            </a:r>
          </a:p>
        </p:txBody>
      </p:sp>
      <p:sp>
        <p:nvSpPr>
          <p:cNvPr id="4" name="Date Placeholder 3"/>
          <p:cNvSpPr>
            <a:spLocks noGrp="1"/>
          </p:cNvSpPr>
          <p:nvPr>
            <p:ph type="dt" sz="half" idx="4294967295"/>
          </p:nvPr>
        </p:nvSpPr>
        <p:spPr>
          <a:xfrm>
            <a:off x="457200" y="6356350"/>
            <a:ext cx="3048000" cy="365125"/>
          </a:xfrm>
        </p:spPr>
        <p:txBody>
          <a:bodyPr/>
          <a:lstStyle/>
          <a:p>
            <a:r>
              <a:rPr lang="en-US" spc="500" dirty="0" smtClean="0"/>
              <a:t>September 15, 2016</a:t>
            </a:r>
            <a:endParaRPr lang="en-US" spc="500" dirty="0"/>
          </a:p>
        </p:txBody>
      </p:sp>
      <p:sp>
        <p:nvSpPr>
          <p:cNvPr id="5" name="Slide Number Placeholder 4"/>
          <p:cNvSpPr>
            <a:spLocks noGrp="1"/>
          </p:cNvSpPr>
          <p:nvPr>
            <p:ph type="sldNum" sz="quarter" idx="4294967295"/>
          </p:nvPr>
        </p:nvSpPr>
        <p:spPr>
          <a:xfrm>
            <a:off x="6934200" y="6356350"/>
            <a:ext cx="2133600" cy="365125"/>
          </a:xfrm>
        </p:spPr>
        <p:txBody>
          <a:bodyPr/>
          <a:lstStyle/>
          <a:p>
            <a:fld id="{78DD42CB-35C0-44CF-8757-F6CEEFD1FAD7}" type="slidenum">
              <a:rPr lang="en-US" smtClean="0"/>
              <a:pPr/>
              <a:t>2</a:t>
            </a:fld>
            <a:endParaRPr lang="en-US" dirty="0"/>
          </a:p>
        </p:txBody>
      </p:sp>
    </p:spTree>
    <p:extLst>
      <p:ext uri="{BB962C8B-B14F-4D97-AF65-F5344CB8AC3E}">
        <p14:creationId xmlns:p14="http://schemas.microsoft.com/office/powerpoint/2010/main" val="7348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20</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Executive Continuity</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2" name="Rectangle 1"/>
          <p:cNvSpPr/>
          <p:nvPr/>
        </p:nvSpPr>
        <p:spPr>
          <a:xfrm>
            <a:off x="35814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Pending Rule</a:t>
            </a:r>
          </a:p>
        </p:txBody>
      </p:sp>
      <p:sp>
        <p:nvSpPr>
          <p:cNvPr id="8" name="Rectangle 7"/>
          <p:cNvSpPr/>
          <p:nvPr/>
        </p:nvSpPr>
        <p:spPr>
          <a:xfrm>
            <a:off x="5410200" y="1981200"/>
            <a:ext cx="1524000" cy="609600"/>
          </a:xfrm>
          <a:prstGeom prst="rect">
            <a:avLst/>
          </a:prstGeom>
          <a:solidFill>
            <a:srgbClr val="FFC000"/>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Guidance or Executive Order</a:t>
            </a:r>
          </a:p>
        </p:txBody>
      </p:sp>
      <p:sp>
        <p:nvSpPr>
          <p:cNvPr id="9" name="Rectangle 8"/>
          <p:cNvSpPr/>
          <p:nvPr/>
        </p:nvSpPr>
        <p:spPr>
          <a:xfrm>
            <a:off x="1752600" y="1981200"/>
            <a:ext cx="15240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a:t>
            </a:r>
          </a:p>
        </p:txBody>
      </p:sp>
      <p:sp>
        <p:nvSpPr>
          <p:cNvPr id="10" name="Rectangle 9"/>
          <p:cNvSpPr/>
          <p:nvPr/>
        </p:nvSpPr>
        <p:spPr>
          <a:xfrm>
            <a:off x="3962400" y="1409700"/>
            <a:ext cx="762000" cy="26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Status</a:t>
            </a:r>
          </a:p>
          <a:p>
            <a:pPr algn="ctr"/>
            <a:endParaRPr lang="en-US" sz="1400" b="1" dirty="0">
              <a:solidFill>
                <a:schemeClr val="tx1"/>
              </a:solidFill>
              <a:latin typeface="Corbel" panose="020B0503020204020204" pitchFamily="34" charset="0"/>
            </a:endParaRPr>
          </a:p>
        </p:txBody>
      </p:sp>
      <p:cxnSp>
        <p:nvCxnSpPr>
          <p:cNvPr id="11" name="Straight Arrow Connector 10"/>
          <p:cNvCxnSpPr>
            <a:stCxn id="10" idx="1"/>
            <a:endCxn id="9" idx="0"/>
          </p:cNvCxnSpPr>
          <p:nvPr/>
        </p:nvCxnSpPr>
        <p:spPr>
          <a:xfrm flipH="1">
            <a:off x="25146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2" idx="0"/>
          </p:cNvCxnSpPr>
          <p:nvPr/>
        </p:nvCxnSpPr>
        <p:spPr>
          <a:xfrm>
            <a:off x="4343400" y="1676400"/>
            <a:ext cx="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8" idx="0"/>
          </p:cNvCxnSpPr>
          <p:nvPr/>
        </p:nvCxnSpPr>
        <p:spPr>
          <a:xfrm>
            <a:off x="4724400" y="1543050"/>
            <a:ext cx="14478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482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Enforcement Discretion</a:t>
            </a:r>
          </a:p>
          <a:p>
            <a:pPr algn="ctr"/>
            <a:endParaRPr lang="en-US" sz="1400" b="1" u="sng"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As with notice-and-comment rulemakings, enforcement discretion may offer a politically optimal solution (a hard line with a light touch) for guidance and Executive Orders, too.</a:t>
            </a:r>
            <a:endParaRPr lang="en-US" sz="1400" dirty="0">
              <a:solidFill>
                <a:schemeClr val="tx1"/>
              </a:solidFill>
              <a:latin typeface="Corbel" panose="020B0503020204020204" pitchFamily="34" charset="0"/>
            </a:endParaRPr>
          </a:p>
        </p:txBody>
      </p:sp>
      <p:sp>
        <p:nvSpPr>
          <p:cNvPr id="22" name="Rectangle 21"/>
          <p:cNvSpPr/>
          <p:nvPr/>
        </p:nvSpPr>
        <p:spPr>
          <a:xfrm>
            <a:off x="17526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Rescind or Revise</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 new President and his/her appointees generally have broad authority to rescind or revise guidance and Executive Orders almost immediately.</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Legal challenges are still possible, however. </a:t>
            </a:r>
            <a:endParaRPr lang="en-US" sz="1400" dirty="0">
              <a:solidFill>
                <a:schemeClr val="tx1"/>
              </a:solidFill>
              <a:latin typeface="Corbel" panose="020B0503020204020204" pitchFamily="34" charset="0"/>
            </a:endParaRPr>
          </a:p>
        </p:txBody>
      </p:sp>
      <p:cxnSp>
        <p:nvCxnSpPr>
          <p:cNvPr id="19" name="Elbow Connector 18"/>
          <p:cNvCxnSpPr>
            <a:stCxn id="8" idx="2"/>
            <a:endCxn id="22" idx="0"/>
          </p:cNvCxnSpPr>
          <p:nvPr/>
        </p:nvCxnSpPr>
        <p:spPr>
          <a:xfrm rot="5400000">
            <a:off x="4346533" y="1139867"/>
            <a:ext cx="374734" cy="32766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2"/>
            <a:endCxn id="18" idx="0"/>
          </p:cNvCxnSpPr>
          <p:nvPr/>
        </p:nvCxnSpPr>
        <p:spPr>
          <a:xfrm rot="5400000">
            <a:off x="5794333" y="2587667"/>
            <a:ext cx="374734" cy="3810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7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21</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Legislative Continuity</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Rectangle 7"/>
          <p:cNvSpPr/>
          <p:nvPr/>
        </p:nvSpPr>
        <p:spPr>
          <a:xfrm>
            <a:off x="4648200" y="1981200"/>
            <a:ext cx="2895600"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Final Rule, Pending Rule, Guidance </a:t>
            </a:r>
            <a:r>
              <a:rPr lang="en-US" sz="1400" b="1" dirty="0">
                <a:solidFill>
                  <a:schemeClr val="tx1"/>
                </a:solidFill>
                <a:latin typeface="Corbel" panose="020B0503020204020204" pitchFamily="34" charset="0"/>
              </a:rPr>
              <a:t>or Executive Order</a:t>
            </a:r>
          </a:p>
        </p:txBody>
      </p:sp>
      <p:sp>
        <p:nvSpPr>
          <p:cNvPr id="9" name="Rectangle 8"/>
          <p:cNvSpPr/>
          <p:nvPr/>
        </p:nvSpPr>
        <p:spPr>
          <a:xfrm>
            <a:off x="1143000" y="1981200"/>
            <a:ext cx="2898648" cy="609600"/>
          </a:xfrm>
          <a:prstGeom prst="rect">
            <a:avLst/>
          </a:prstGeom>
          <a:solidFill>
            <a:srgbClr val="FFC000"/>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a:t>
            </a:r>
          </a:p>
        </p:txBody>
      </p:sp>
      <p:sp>
        <p:nvSpPr>
          <p:cNvPr id="10" name="Rectangle 9"/>
          <p:cNvSpPr/>
          <p:nvPr/>
        </p:nvSpPr>
        <p:spPr>
          <a:xfrm>
            <a:off x="3962400" y="1409700"/>
            <a:ext cx="762000" cy="26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Status</a:t>
            </a:r>
          </a:p>
          <a:p>
            <a:pPr algn="ctr"/>
            <a:endParaRPr lang="en-US" sz="1400" b="1" dirty="0">
              <a:solidFill>
                <a:schemeClr val="tx1"/>
              </a:solidFill>
              <a:latin typeface="Corbel" panose="020B0503020204020204" pitchFamily="34" charset="0"/>
            </a:endParaRPr>
          </a:p>
        </p:txBody>
      </p:sp>
      <p:cxnSp>
        <p:nvCxnSpPr>
          <p:cNvPr id="11" name="Straight Arrow Connector 10"/>
          <p:cNvCxnSpPr>
            <a:stCxn id="10" idx="1"/>
            <a:endCxn id="9" idx="0"/>
          </p:cNvCxnSpPr>
          <p:nvPr/>
        </p:nvCxnSpPr>
        <p:spPr>
          <a:xfrm flipH="1">
            <a:off x="2592324" y="1543050"/>
            <a:ext cx="1370076"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8" idx="0"/>
          </p:cNvCxnSpPr>
          <p:nvPr/>
        </p:nvCxnSpPr>
        <p:spPr>
          <a:xfrm>
            <a:off x="4724400" y="1543050"/>
            <a:ext cx="13716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92324" y="2965534"/>
            <a:ext cx="3503676"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i="1" u="sng" dirty="0" smtClean="0">
                <a:solidFill>
                  <a:schemeClr val="tx1"/>
                </a:solidFill>
                <a:latin typeface="Corbel" panose="020B0503020204020204" pitchFamily="34" charset="0"/>
              </a:rPr>
              <a:t>Congressional Review Act </a:t>
            </a:r>
            <a:r>
              <a:rPr lang="en-US" sz="1400" b="1" u="sng" dirty="0" smtClean="0">
                <a:solidFill>
                  <a:schemeClr val="tx1"/>
                </a:solidFill>
                <a:latin typeface="Corbel" panose="020B0503020204020204" pitchFamily="34" charset="0"/>
              </a:rPr>
              <a:t>(CRA)</a:t>
            </a:r>
            <a:endParaRPr lang="en-US" sz="1400" b="1" i="1" u="sng" dirty="0" smtClean="0">
              <a:solidFill>
                <a:schemeClr val="tx1"/>
              </a:solidFill>
              <a:latin typeface="Corbel" panose="020B0503020204020204" pitchFamily="34" charset="0"/>
            </a:endParaRP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Applies to rules finalized within 60 “legislative days.”</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CRA </a:t>
            </a:r>
            <a:r>
              <a:rPr lang="en-US" sz="1400" i="1" dirty="0" smtClean="0">
                <a:solidFill>
                  <a:schemeClr val="tx1"/>
                </a:solidFill>
                <a:latin typeface="Corbel" panose="020B0503020204020204" pitchFamily="34" charset="0"/>
              </a:rPr>
              <a:t>resolution of disapproval</a:t>
            </a:r>
            <a:r>
              <a:rPr lang="en-US" sz="1400" dirty="0" smtClean="0">
                <a:solidFill>
                  <a:schemeClr val="tx1"/>
                </a:solidFill>
                <a:latin typeface="Corbel" panose="020B0503020204020204" pitchFamily="34" charset="0"/>
              </a:rPr>
              <a:t> requires only 51 Senate votes to pass, but still subject to Presidential veto (with 2/3 majorities required to override).</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Has only succeeded </a:t>
            </a:r>
            <a:r>
              <a:rPr lang="en-US" sz="1400" i="1" dirty="0" smtClean="0">
                <a:solidFill>
                  <a:schemeClr val="tx1"/>
                </a:solidFill>
                <a:latin typeface="Corbel" panose="020B0503020204020204" pitchFamily="34" charset="0"/>
              </a:rPr>
              <a:t>once </a:t>
            </a:r>
            <a:r>
              <a:rPr lang="en-US" sz="1400" dirty="0" smtClean="0">
                <a:solidFill>
                  <a:schemeClr val="tx1"/>
                </a:solidFill>
                <a:latin typeface="Corbel" panose="020B0503020204020204" pitchFamily="34" charset="0"/>
              </a:rPr>
              <a:t>in twenty-year history of the CRA, but it set the 2016 calendar anyway.</a:t>
            </a:r>
            <a:endParaRPr lang="en-US" sz="1400" dirty="0">
              <a:solidFill>
                <a:schemeClr val="tx1"/>
              </a:solidFill>
              <a:latin typeface="Corbel" panose="020B0503020204020204" pitchFamily="34" charset="0"/>
            </a:endParaRPr>
          </a:p>
        </p:txBody>
      </p:sp>
      <p:cxnSp>
        <p:nvCxnSpPr>
          <p:cNvPr id="19" name="Elbow Connector 18"/>
          <p:cNvCxnSpPr>
            <a:stCxn id="9" idx="2"/>
            <a:endCxn id="22" idx="0"/>
          </p:cNvCxnSpPr>
          <p:nvPr/>
        </p:nvCxnSpPr>
        <p:spPr>
          <a:xfrm rot="16200000" flipH="1">
            <a:off x="3280876" y="1902248"/>
            <a:ext cx="374734" cy="1751838"/>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10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22</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Legislative Continuity</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Rectangle 7"/>
          <p:cNvSpPr/>
          <p:nvPr/>
        </p:nvSpPr>
        <p:spPr>
          <a:xfrm>
            <a:off x="4648200" y="1981200"/>
            <a:ext cx="2895600" cy="609600"/>
          </a:xfrm>
          <a:prstGeom prst="rect">
            <a:avLst/>
          </a:prstGeom>
          <a:solidFill>
            <a:srgbClr val="FFC000"/>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 Pending Rule, Guidance or Executive Order</a:t>
            </a:r>
          </a:p>
        </p:txBody>
      </p:sp>
      <p:sp>
        <p:nvSpPr>
          <p:cNvPr id="9" name="Rectangle 8"/>
          <p:cNvSpPr/>
          <p:nvPr/>
        </p:nvSpPr>
        <p:spPr>
          <a:xfrm>
            <a:off x="1143000" y="1981200"/>
            <a:ext cx="2898648" cy="609600"/>
          </a:xfrm>
          <a:prstGeom prst="rect">
            <a:avLst/>
          </a:prstGeom>
          <a:solidFill>
            <a:schemeClr val="bg1">
              <a:lumMod val="85000"/>
            </a:schemeClr>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orbel" panose="020B0503020204020204" pitchFamily="34" charset="0"/>
              </a:rPr>
              <a:t>Final Rule</a:t>
            </a:r>
          </a:p>
        </p:txBody>
      </p:sp>
      <p:sp>
        <p:nvSpPr>
          <p:cNvPr id="10" name="Rectangle 9"/>
          <p:cNvSpPr/>
          <p:nvPr/>
        </p:nvSpPr>
        <p:spPr>
          <a:xfrm>
            <a:off x="3962400" y="1409700"/>
            <a:ext cx="762000" cy="266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orbel" panose="020B0503020204020204" pitchFamily="34" charset="0"/>
              </a:rPr>
              <a:t>Status</a:t>
            </a:r>
          </a:p>
          <a:p>
            <a:pPr algn="ctr"/>
            <a:endParaRPr lang="en-US" sz="1400" b="1" dirty="0">
              <a:solidFill>
                <a:schemeClr val="tx1"/>
              </a:solidFill>
              <a:latin typeface="Corbel" panose="020B0503020204020204" pitchFamily="34" charset="0"/>
            </a:endParaRPr>
          </a:p>
        </p:txBody>
      </p:sp>
      <p:cxnSp>
        <p:nvCxnSpPr>
          <p:cNvPr id="11" name="Straight Arrow Connector 10"/>
          <p:cNvCxnSpPr>
            <a:stCxn id="10" idx="1"/>
            <a:endCxn id="9" idx="0"/>
          </p:cNvCxnSpPr>
          <p:nvPr/>
        </p:nvCxnSpPr>
        <p:spPr>
          <a:xfrm flipH="1">
            <a:off x="2592324" y="1543050"/>
            <a:ext cx="1370076"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8" idx="0"/>
          </p:cNvCxnSpPr>
          <p:nvPr/>
        </p:nvCxnSpPr>
        <p:spPr>
          <a:xfrm>
            <a:off x="4724400" y="1543050"/>
            <a:ext cx="1371600" cy="43815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858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New/Modified Law</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Overriding a filibuster requires 60 Senate votes, meaning that both parties would almost certainly be required to modify an existing law or pass a new one that strengthens or weakens the current green agenda.</a:t>
            </a:r>
            <a:endParaRPr lang="en-US" sz="1400" dirty="0">
              <a:solidFill>
                <a:schemeClr val="tx1"/>
              </a:solidFill>
              <a:latin typeface="Corbel" panose="020B0503020204020204" pitchFamily="34" charset="0"/>
            </a:endParaRPr>
          </a:p>
        </p:txBody>
      </p:sp>
      <p:cxnSp>
        <p:nvCxnSpPr>
          <p:cNvPr id="19" name="Elbow Connector 18"/>
          <p:cNvCxnSpPr>
            <a:stCxn id="8" idx="2"/>
            <a:endCxn id="22" idx="0"/>
          </p:cNvCxnSpPr>
          <p:nvPr/>
        </p:nvCxnSpPr>
        <p:spPr>
          <a:xfrm rot="5400000">
            <a:off x="3775033" y="644567"/>
            <a:ext cx="374734" cy="42672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00400" y="2965534"/>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Targeted De-Funding</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Appropriations “riders” that bar regulators from using federal funds to perform specific tasks sometimes garner bipartisan support.</a:t>
            </a: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In rare cases, Congress can force a president to accept riders on “must-pass” legislation. </a:t>
            </a:r>
            <a:endParaRPr lang="en-US" sz="1400" dirty="0">
              <a:solidFill>
                <a:schemeClr val="tx1"/>
              </a:solidFill>
              <a:latin typeface="Corbel" panose="020B0503020204020204" pitchFamily="34" charset="0"/>
            </a:endParaRPr>
          </a:p>
        </p:txBody>
      </p:sp>
      <p:cxnSp>
        <p:nvCxnSpPr>
          <p:cNvPr id="14" name="Elbow Connector 13"/>
          <p:cNvCxnSpPr>
            <a:stCxn id="8" idx="2"/>
            <a:endCxn id="13" idx="0"/>
          </p:cNvCxnSpPr>
          <p:nvPr/>
        </p:nvCxnSpPr>
        <p:spPr>
          <a:xfrm rot="5400000">
            <a:off x="5032333" y="1901867"/>
            <a:ext cx="374734" cy="1752600"/>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15000" y="2971800"/>
            <a:ext cx="2286000" cy="3073316"/>
          </a:xfrm>
          <a:prstGeom prst="rect">
            <a:avLst/>
          </a:prstGeom>
          <a:solidFill>
            <a:srgbClr val="FFFFCC"/>
          </a:solidFill>
          <a:ln w="12700">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latin typeface="Corbel" panose="020B0503020204020204" pitchFamily="34" charset="0"/>
              </a:rPr>
              <a:t>Reconciliation</a:t>
            </a:r>
          </a:p>
          <a:p>
            <a:pPr marL="285750" indent="-285750">
              <a:buFont typeface="Arial" panose="020B0604020202020204" pitchFamily="34" charset="0"/>
              <a:buChar char="•"/>
            </a:pPr>
            <a:endParaRPr lang="en-US" sz="1400" b="1" u="sng" dirty="0" smtClean="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Policies that generate revenues, cut spending or reduce debt can pass with only 51 Senate votes as part of a “reconciliation” package under the </a:t>
            </a:r>
            <a:r>
              <a:rPr lang="en-US" sz="1400" i="1" dirty="0" smtClean="0">
                <a:solidFill>
                  <a:schemeClr val="tx1"/>
                </a:solidFill>
                <a:latin typeface="Corbel" panose="020B0503020204020204" pitchFamily="34" charset="0"/>
              </a:rPr>
              <a:t>Congressional Budget Act. </a:t>
            </a:r>
            <a:endParaRPr lang="en-US" sz="1400" dirty="0" smtClean="0">
              <a:solidFill>
                <a:schemeClr val="tx1"/>
              </a:solidFill>
              <a:latin typeface="Corbel" panose="020B0503020204020204" pitchFamily="34" charset="0"/>
            </a:endParaRPr>
          </a:p>
          <a:p>
            <a:pPr marL="285750" indent="-285750">
              <a:buFont typeface="Arial" panose="020B0604020202020204" pitchFamily="34" charset="0"/>
              <a:buChar char="•"/>
            </a:pPr>
            <a:endParaRPr lang="en-US" sz="1400" dirty="0">
              <a:solidFill>
                <a:schemeClr val="tx1"/>
              </a:solidFill>
              <a:latin typeface="Corbel" panose="020B0503020204020204" pitchFamily="34" charset="0"/>
            </a:endParaRPr>
          </a:p>
          <a:p>
            <a:pPr marL="285750" indent="-285750">
              <a:buFont typeface="Arial" panose="020B0604020202020204" pitchFamily="34" charset="0"/>
              <a:buChar char="•"/>
            </a:pPr>
            <a:r>
              <a:rPr lang="en-US" sz="1400" dirty="0" smtClean="0">
                <a:solidFill>
                  <a:schemeClr val="tx1"/>
                </a:solidFill>
                <a:latin typeface="Corbel" panose="020B0503020204020204" pitchFamily="34" charset="0"/>
              </a:rPr>
              <a:t>Subject to veto and can provoke partisan backlash.</a:t>
            </a:r>
            <a:endParaRPr lang="en-US" sz="1400" dirty="0">
              <a:solidFill>
                <a:schemeClr val="tx1"/>
              </a:solidFill>
              <a:latin typeface="Corbel" panose="020B0503020204020204" pitchFamily="34" charset="0"/>
            </a:endParaRPr>
          </a:p>
        </p:txBody>
      </p:sp>
      <p:cxnSp>
        <p:nvCxnSpPr>
          <p:cNvPr id="20" name="Elbow Connector 19"/>
          <p:cNvCxnSpPr>
            <a:stCxn id="8" idx="2"/>
            <a:endCxn id="18" idx="0"/>
          </p:cNvCxnSpPr>
          <p:nvPr/>
        </p:nvCxnSpPr>
        <p:spPr>
          <a:xfrm rot="16200000" flipH="1">
            <a:off x="6286500" y="2400300"/>
            <a:ext cx="381000" cy="762000"/>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10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23</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i="1" dirty="0" smtClean="0">
                <a:solidFill>
                  <a:sysClr val="windowText" lastClr="000000"/>
                </a:solidFill>
              </a:rPr>
              <a:t>The Clean Power Plan</a:t>
            </a:r>
          </a:p>
          <a:p>
            <a:r>
              <a:rPr lang="en-US" b="1" dirty="0" smtClean="0">
                <a:solidFill>
                  <a:sysClr val="windowText" lastClr="000000"/>
                </a:solidFill>
              </a:rPr>
              <a:t>Category: </a:t>
            </a:r>
            <a:r>
              <a:rPr lang="en-US" dirty="0" smtClean="0">
                <a:solidFill>
                  <a:sysClr val="windowText" lastClr="000000"/>
                </a:solidFill>
              </a:rPr>
              <a:t>Pending legal challenge</a:t>
            </a:r>
          </a:p>
          <a:p>
            <a:r>
              <a:rPr lang="en-US" b="1" dirty="0" smtClean="0">
                <a:solidFill>
                  <a:sysClr val="windowText" lastClr="000000"/>
                </a:solidFill>
              </a:rPr>
              <a:t>Status: </a:t>
            </a:r>
            <a:r>
              <a:rPr lang="en-US" dirty="0" smtClean="0">
                <a:solidFill>
                  <a:sysClr val="windowText" lastClr="000000"/>
                </a:solidFill>
              </a:rPr>
              <a:t>Awaiting decision from D.C. Circuit</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smtClean="0">
                <a:solidFill>
                  <a:schemeClr val="tx1"/>
                </a:solidFill>
              </a:rPr>
              <a:t>● If EPA </a:t>
            </a:r>
            <a:r>
              <a:rPr lang="en-US" dirty="0">
                <a:solidFill>
                  <a:schemeClr val="tx1"/>
                </a:solidFill>
              </a:rPr>
              <a:t>prevails at the D.C. </a:t>
            </a:r>
            <a:r>
              <a:rPr lang="en-US" dirty="0" smtClean="0">
                <a:solidFill>
                  <a:schemeClr val="tx1"/>
                </a:solidFill>
              </a:rPr>
              <a:t>Circuit and Clinton wins, the Supreme </a:t>
            </a:r>
            <a:r>
              <a:rPr lang="en-US" dirty="0">
                <a:solidFill>
                  <a:schemeClr val="tx1"/>
                </a:solidFill>
              </a:rPr>
              <a:t>Court may decline to hear an appeal of the CPP. We would also expect </a:t>
            </a:r>
            <a:r>
              <a:rPr lang="en-US" dirty="0" smtClean="0">
                <a:solidFill>
                  <a:schemeClr val="tx1"/>
                </a:solidFill>
              </a:rPr>
              <a:t>Clinton to </a:t>
            </a:r>
            <a:r>
              <a:rPr lang="en-US" dirty="0">
                <a:solidFill>
                  <a:schemeClr val="tx1"/>
                </a:solidFill>
              </a:rPr>
              <a:t>appeal a </a:t>
            </a:r>
            <a:r>
              <a:rPr lang="en-US" dirty="0" smtClean="0">
                <a:solidFill>
                  <a:schemeClr val="tx1"/>
                </a:solidFill>
              </a:rPr>
              <a:t>loss. If </a:t>
            </a:r>
            <a:r>
              <a:rPr lang="en-US" dirty="0">
                <a:solidFill>
                  <a:schemeClr val="tx1"/>
                </a:solidFill>
              </a:rPr>
              <a:t>Trump </a:t>
            </a:r>
            <a:r>
              <a:rPr lang="en-US" dirty="0" smtClean="0">
                <a:solidFill>
                  <a:schemeClr val="tx1"/>
                </a:solidFill>
              </a:rPr>
              <a:t>wins, </a:t>
            </a:r>
            <a:r>
              <a:rPr lang="en-US" dirty="0">
                <a:solidFill>
                  <a:schemeClr val="tx1"/>
                </a:solidFill>
              </a:rPr>
              <a:t>the current stay </a:t>
            </a:r>
            <a:r>
              <a:rPr lang="en-US" dirty="0" smtClean="0">
                <a:solidFill>
                  <a:schemeClr val="tx1"/>
                </a:solidFill>
              </a:rPr>
              <a:t>could </a:t>
            </a:r>
            <a:r>
              <a:rPr lang="en-US" dirty="0">
                <a:solidFill>
                  <a:schemeClr val="tx1"/>
                </a:solidFill>
              </a:rPr>
              <a:t>allow </a:t>
            </a:r>
            <a:r>
              <a:rPr lang="en-US" dirty="0" smtClean="0">
                <a:solidFill>
                  <a:schemeClr val="tx1"/>
                </a:solidFill>
              </a:rPr>
              <a:t>his administration </a:t>
            </a:r>
            <a:r>
              <a:rPr lang="en-US" dirty="0">
                <a:solidFill>
                  <a:schemeClr val="tx1"/>
                </a:solidFill>
              </a:rPr>
              <a:t>to revisit the rule (on an indefinite timeline), even if the D.C. Circuit upholds it. </a:t>
            </a:r>
            <a:endParaRPr lang="en-US" dirty="0" smtClean="0">
              <a:solidFill>
                <a:schemeClr val="tx1"/>
              </a:solidFill>
            </a:endParaRPr>
          </a:p>
          <a:p>
            <a:r>
              <a:rPr lang="en-US" dirty="0" smtClean="0">
                <a:solidFill>
                  <a:schemeClr val="tx1"/>
                </a:solidFill>
              </a:rPr>
              <a:t>● If </a:t>
            </a:r>
            <a:r>
              <a:rPr lang="en-US" dirty="0">
                <a:solidFill>
                  <a:schemeClr val="tx1"/>
                </a:solidFill>
              </a:rPr>
              <a:t>the D.C. Circuit vacates </a:t>
            </a:r>
            <a:r>
              <a:rPr lang="en-US" dirty="0" smtClean="0">
                <a:solidFill>
                  <a:schemeClr val="tx1"/>
                </a:solidFill>
              </a:rPr>
              <a:t>CPP</a:t>
            </a:r>
            <a:r>
              <a:rPr lang="en-US" dirty="0">
                <a:solidFill>
                  <a:schemeClr val="tx1"/>
                </a:solidFill>
              </a:rPr>
              <a:t>, then </a:t>
            </a:r>
            <a:r>
              <a:rPr lang="en-US" dirty="0" smtClean="0">
                <a:solidFill>
                  <a:schemeClr val="tx1"/>
                </a:solidFill>
              </a:rPr>
              <a:t>Trump might decline </a:t>
            </a:r>
            <a:r>
              <a:rPr lang="en-US" dirty="0">
                <a:solidFill>
                  <a:schemeClr val="tx1"/>
                </a:solidFill>
              </a:rPr>
              <a:t>to appeal it. If the D.C. Circuit remands the rule with modifications, a Clinton Administration could appeal to the Supreme Court to restore it. A Trump Administration </a:t>
            </a:r>
            <a:r>
              <a:rPr lang="en-US" dirty="0" smtClean="0">
                <a:solidFill>
                  <a:schemeClr val="tx1"/>
                </a:solidFill>
              </a:rPr>
              <a:t>might finalize </a:t>
            </a:r>
            <a:r>
              <a:rPr lang="en-US" dirty="0">
                <a:solidFill>
                  <a:schemeClr val="tx1"/>
                </a:solidFill>
              </a:rPr>
              <a:t>a more limited </a:t>
            </a:r>
            <a:r>
              <a:rPr lang="en-US" dirty="0" smtClean="0">
                <a:solidFill>
                  <a:schemeClr val="tx1"/>
                </a:solidFill>
              </a:rPr>
              <a:t>version (eventually).</a:t>
            </a:r>
            <a:endParaRPr lang="en-US" dirty="0">
              <a:solidFill>
                <a:schemeClr val="tx1"/>
              </a:solidFill>
            </a:endParaRPr>
          </a:p>
        </p:txBody>
      </p:sp>
    </p:spTree>
    <p:extLst>
      <p:ext uri="{BB962C8B-B14F-4D97-AF65-F5344CB8AC3E}">
        <p14:creationId xmlns:p14="http://schemas.microsoft.com/office/powerpoint/2010/main" val="156168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24</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smtClean="0">
                <a:solidFill>
                  <a:sysClr val="windowText" lastClr="000000"/>
                </a:solidFill>
              </a:rPr>
              <a:t>Methane Performance Standards for Existing Oil and Gas Wells</a:t>
            </a:r>
          </a:p>
          <a:p>
            <a:r>
              <a:rPr lang="en-US" b="1" dirty="0" smtClean="0">
                <a:solidFill>
                  <a:sysClr val="windowText" lastClr="000000"/>
                </a:solidFill>
              </a:rPr>
              <a:t>Category: </a:t>
            </a:r>
            <a:r>
              <a:rPr lang="en-US" dirty="0" smtClean="0">
                <a:solidFill>
                  <a:sysClr val="windowText" lastClr="000000"/>
                </a:solidFill>
              </a:rPr>
              <a:t>Unfinished Business</a:t>
            </a:r>
          </a:p>
          <a:p>
            <a:r>
              <a:rPr lang="en-US" b="1" dirty="0" smtClean="0">
                <a:solidFill>
                  <a:sysClr val="windowText" lastClr="000000"/>
                </a:solidFill>
              </a:rPr>
              <a:t>Status: </a:t>
            </a:r>
            <a:r>
              <a:rPr lang="en-US" dirty="0" smtClean="0">
                <a:solidFill>
                  <a:sysClr val="windowText" lastClr="000000"/>
                </a:solidFill>
              </a:rPr>
              <a:t>EPA expects </a:t>
            </a:r>
            <a:r>
              <a:rPr lang="en-US" i="1" dirty="0" smtClean="0">
                <a:solidFill>
                  <a:sysClr val="windowText" lastClr="000000"/>
                </a:solidFill>
              </a:rPr>
              <a:t>Information Collection Request </a:t>
            </a:r>
            <a:r>
              <a:rPr lang="en-US" dirty="0" smtClean="0">
                <a:solidFill>
                  <a:sysClr val="windowText" lastClr="000000"/>
                </a:solidFill>
              </a:rPr>
              <a:t>to be issued October 30, 2016</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a:solidFill>
                  <a:schemeClr val="tx1"/>
                </a:solidFill>
              </a:rPr>
              <a:t>● </a:t>
            </a:r>
            <a:r>
              <a:rPr lang="en-US" dirty="0" smtClean="0">
                <a:solidFill>
                  <a:schemeClr val="tx1"/>
                </a:solidFill>
              </a:rPr>
              <a:t>EPA </a:t>
            </a:r>
            <a:r>
              <a:rPr lang="en-US" dirty="0">
                <a:solidFill>
                  <a:schemeClr val="tx1"/>
                </a:solidFill>
              </a:rPr>
              <a:t>finalized its methane </a:t>
            </a:r>
            <a:r>
              <a:rPr lang="en-US" dirty="0" smtClean="0">
                <a:solidFill>
                  <a:schemeClr val="tx1"/>
                </a:solidFill>
              </a:rPr>
              <a:t>NSPS </a:t>
            </a:r>
            <a:r>
              <a:rPr lang="en-US" dirty="0">
                <a:solidFill>
                  <a:schemeClr val="tx1"/>
                </a:solidFill>
              </a:rPr>
              <a:t>on May 12 and released a draft </a:t>
            </a:r>
            <a:r>
              <a:rPr lang="en-US" dirty="0" smtClean="0">
                <a:solidFill>
                  <a:schemeClr val="tx1"/>
                </a:solidFill>
              </a:rPr>
              <a:t>ICR </a:t>
            </a:r>
            <a:r>
              <a:rPr lang="en-US" dirty="0">
                <a:solidFill>
                  <a:schemeClr val="tx1"/>
                </a:solidFill>
              </a:rPr>
              <a:t>for existing-source methane standards the same day. </a:t>
            </a:r>
            <a:r>
              <a:rPr lang="en-US" dirty="0" smtClean="0">
                <a:solidFill>
                  <a:schemeClr val="tx1"/>
                </a:solidFill>
              </a:rPr>
              <a:t> Thirteen states brought suit. </a:t>
            </a:r>
          </a:p>
          <a:p>
            <a:r>
              <a:rPr lang="en-US" dirty="0">
                <a:solidFill>
                  <a:schemeClr val="tx1"/>
                </a:solidFill>
              </a:rPr>
              <a:t>● </a:t>
            </a:r>
            <a:r>
              <a:rPr lang="en-US" dirty="0" smtClean="0">
                <a:solidFill>
                  <a:schemeClr val="tx1"/>
                </a:solidFill>
              </a:rPr>
              <a:t>EPA’s October </a:t>
            </a:r>
            <a:r>
              <a:rPr lang="en-US" dirty="0">
                <a:solidFill>
                  <a:schemeClr val="tx1"/>
                </a:solidFill>
              </a:rPr>
              <a:t>30 </a:t>
            </a:r>
            <a:r>
              <a:rPr lang="en-US" dirty="0" smtClean="0">
                <a:solidFill>
                  <a:schemeClr val="tx1"/>
                </a:solidFill>
              </a:rPr>
              <a:t>ICR release date could </a:t>
            </a:r>
            <a:r>
              <a:rPr lang="en-US" dirty="0">
                <a:solidFill>
                  <a:schemeClr val="tx1"/>
                </a:solidFill>
              </a:rPr>
              <a:t>put existing source rules on the next EPA Administrator’s desk early in a Clinton Administration, but we would expect a Trump Administration to slow-walk the rule, likely drawing lawsuits from environmentalists (and, potentially, a settlement that sets a schedule for regulation). </a:t>
            </a:r>
          </a:p>
        </p:txBody>
      </p:sp>
    </p:spTree>
    <p:extLst>
      <p:ext uri="{BB962C8B-B14F-4D97-AF65-F5344CB8AC3E}">
        <p14:creationId xmlns:p14="http://schemas.microsoft.com/office/powerpoint/2010/main" val="375148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25</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smtClean="0">
                <a:solidFill>
                  <a:sysClr val="windowText" lastClr="000000"/>
                </a:solidFill>
              </a:rPr>
              <a:t>GHG Performance Standards for Petroleum Refineries</a:t>
            </a:r>
          </a:p>
          <a:p>
            <a:r>
              <a:rPr lang="en-US" b="1" dirty="0" smtClean="0">
                <a:solidFill>
                  <a:sysClr val="windowText" lastClr="000000"/>
                </a:solidFill>
              </a:rPr>
              <a:t>Category: </a:t>
            </a:r>
            <a:r>
              <a:rPr lang="en-US" dirty="0" smtClean="0">
                <a:solidFill>
                  <a:sysClr val="windowText" lastClr="000000"/>
                </a:solidFill>
              </a:rPr>
              <a:t>Possible Midnight Rule</a:t>
            </a:r>
          </a:p>
          <a:p>
            <a:r>
              <a:rPr lang="en-US" b="1" dirty="0" smtClean="0">
                <a:solidFill>
                  <a:sysClr val="windowText" lastClr="000000"/>
                </a:solidFill>
              </a:rPr>
              <a:t>Status: </a:t>
            </a:r>
            <a:r>
              <a:rPr lang="en-US" dirty="0" smtClean="0">
                <a:solidFill>
                  <a:sysClr val="windowText" lastClr="000000"/>
                </a:solidFill>
              </a:rPr>
              <a:t>Unknown (EPA officially has “no plans” to propose)</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a:solidFill>
                  <a:schemeClr val="tx1"/>
                </a:solidFill>
              </a:rPr>
              <a:t>● If Trump wins in November, </a:t>
            </a:r>
            <a:r>
              <a:rPr lang="en-US" dirty="0" smtClean="0">
                <a:solidFill>
                  <a:schemeClr val="tx1"/>
                </a:solidFill>
              </a:rPr>
              <a:t>the </a:t>
            </a:r>
            <a:r>
              <a:rPr lang="en-US" dirty="0">
                <a:solidFill>
                  <a:schemeClr val="tx1"/>
                </a:solidFill>
              </a:rPr>
              <a:t>outgoing Obama Administration </a:t>
            </a:r>
            <a:r>
              <a:rPr lang="en-US" dirty="0" smtClean="0">
                <a:solidFill>
                  <a:schemeClr val="tx1"/>
                </a:solidFill>
              </a:rPr>
              <a:t>could propose </a:t>
            </a:r>
            <a:r>
              <a:rPr lang="en-US" dirty="0">
                <a:solidFill>
                  <a:schemeClr val="tx1"/>
                </a:solidFill>
              </a:rPr>
              <a:t>refinery NSPS (or at least publish an advance notice of a proposed rulemaking, ANPR</a:t>
            </a:r>
            <a:r>
              <a:rPr lang="en-US" dirty="0" smtClean="0">
                <a:solidFill>
                  <a:schemeClr val="tx1"/>
                </a:solidFill>
              </a:rPr>
              <a:t>), but we would give the NSPS </a:t>
            </a:r>
            <a:r>
              <a:rPr lang="en-US" dirty="0">
                <a:solidFill>
                  <a:schemeClr val="tx1"/>
                </a:solidFill>
              </a:rPr>
              <a:t>dim </a:t>
            </a:r>
            <a:r>
              <a:rPr lang="en-US" dirty="0" smtClean="0">
                <a:solidFill>
                  <a:schemeClr val="tx1"/>
                </a:solidFill>
              </a:rPr>
              <a:t>odds during </a:t>
            </a:r>
            <a:r>
              <a:rPr lang="en-US" dirty="0">
                <a:solidFill>
                  <a:schemeClr val="tx1"/>
                </a:solidFill>
              </a:rPr>
              <a:t>Trump’s </a:t>
            </a:r>
            <a:r>
              <a:rPr lang="en-US" dirty="0" smtClean="0">
                <a:solidFill>
                  <a:schemeClr val="tx1"/>
                </a:solidFill>
              </a:rPr>
              <a:t>tenure. Even </a:t>
            </a:r>
            <a:r>
              <a:rPr lang="en-US" dirty="0">
                <a:solidFill>
                  <a:schemeClr val="tx1"/>
                </a:solidFill>
              </a:rPr>
              <a:t>with a sue-and-settle </a:t>
            </a:r>
            <a:r>
              <a:rPr lang="en-US" dirty="0" smtClean="0">
                <a:solidFill>
                  <a:schemeClr val="tx1"/>
                </a:solidFill>
              </a:rPr>
              <a:t>lawsuit, </a:t>
            </a:r>
            <a:r>
              <a:rPr lang="en-US" dirty="0">
                <a:solidFill>
                  <a:schemeClr val="tx1"/>
                </a:solidFill>
              </a:rPr>
              <a:t>they might not be finalized before </a:t>
            </a:r>
            <a:r>
              <a:rPr lang="en-US" dirty="0" smtClean="0">
                <a:solidFill>
                  <a:schemeClr val="tx1"/>
                </a:solidFill>
              </a:rPr>
              <a:t>Trump’s term ends. </a:t>
            </a:r>
          </a:p>
          <a:p>
            <a:r>
              <a:rPr lang="en-US" dirty="0" smtClean="0">
                <a:solidFill>
                  <a:schemeClr val="tx1"/>
                </a:solidFill>
              </a:rPr>
              <a:t>● If </a:t>
            </a:r>
            <a:r>
              <a:rPr lang="en-US" dirty="0">
                <a:solidFill>
                  <a:schemeClr val="tx1"/>
                </a:solidFill>
              </a:rPr>
              <a:t>Clinton wins, </a:t>
            </a:r>
            <a:r>
              <a:rPr lang="en-US" dirty="0" smtClean="0">
                <a:solidFill>
                  <a:schemeClr val="tx1"/>
                </a:solidFill>
              </a:rPr>
              <a:t>EPA </a:t>
            </a:r>
            <a:r>
              <a:rPr lang="en-US" dirty="0">
                <a:solidFill>
                  <a:schemeClr val="tx1"/>
                </a:solidFill>
              </a:rPr>
              <a:t>may </a:t>
            </a:r>
            <a:r>
              <a:rPr lang="en-US" dirty="0" smtClean="0">
                <a:solidFill>
                  <a:schemeClr val="tx1"/>
                </a:solidFill>
              </a:rPr>
              <a:t>wait </a:t>
            </a:r>
            <a:r>
              <a:rPr lang="en-US" dirty="0">
                <a:solidFill>
                  <a:schemeClr val="tx1"/>
                </a:solidFill>
              </a:rPr>
              <a:t>until it understands the legal </a:t>
            </a:r>
            <a:r>
              <a:rPr lang="en-US" dirty="0" smtClean="0">
                <a:solidFill>
                  <a:schemeClr val="tx1"/>
                </a:solidFill>
              </a:rPr>
              <a:t>strength of CPP’s </a:t>
            </a:r>
            <a:r>
              <a:rPr lang="en-US" dirty="0">
                <a:solidFill>
                  <a:schemeClr val="tx1"/>
                </a:solidFill>
              </a:rPr>
              <a:t>outside-the-fence-line architecture (a </a:t>
            </a:r>
            <a:r>
              <a:rPr lang="en-US" dirty="0" smtClean="0">
                <a:solidFill>
                  <a:schemeClr val="tx1"/>
                </a:solidFill>
              </a:rPr>
              <a:t>stepping </a:t>
            </a:r>
            <a:r>
              <a:rPr lang="en-US" dirty="0">
                <a:solidFill>
                  <a:schemeClr val="tx1"/>
                </a:solidFill>
              </a:rPr>
              <a:t>stone to a back-door LCFS through refinery standards</a:t>
            </a:r>
            <a:r>
              <a:rPr lang="en-US" dirty="0" smtClean="0">
                <a:solidFill>
                  <a:schemeClr val="tx1"/>
                </a:solidFill>
              </a:rPr>
              <a:t>), but we would expect refinery NSPS to be finalized during her term.</a:t>
            </a:r>
            <a:endParaRPr lang="en-US" dirty="0">
              <a:solidFill>
                <a:schemeClr val="tx1"/>
              </a:solidFill>
            </a:endParaRPr>
          </a:p>
        </p:txBody>
      </p:sp>
    </p:spTree>
    <p:extLst>
      <p:ext uri="{BB962C8B-B14F-4D97-AF65-F5344CB8AC3E}">
        <p14:creationId xmlns:p14="http://schemas.microsoft.com/office/powerpoint/2010/main" val="18282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26</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smtClean="0">
                <a:solidFill>
                  <a:sysClr val="windowText" lastClr="000000"/>
                </a:solidFill>
              </a:rPr>
              <a:t>Light-Duty Vehicle GHG Emissions Standards for MY 2022-2025</a:t>
            </a:r>
          </a:p>
          <a:p>
            <a:r>
              <a:rPr lang="en-US" b="1" dirty="0" smtClean="0">
                <a:solidFill>
                  <a:sysClr val="windowText" lastClr="000000"/>
                </a:solidFill>
              </a:rPr>
              <a:t>Category: </a:t>
            </a:r>
            <a:r>
              <a:rPr lang="en-US" dirty="0" smtClean="0">
                <a:solidFill>
                  <a:sysClr val="windowText" lastClr="000000"/>
                </a:solidFill>
              </a:rPr>
              <a:t>Unfinished Business</a:t>
            </a:r>
          </a:p>
          <a:p>
            <a:r>
              <a:rPr lang="en-US" b="1" dirty="0" smtClean="0">
                <a:solidFill>
                  <a:sysClr val="windowText" lastClr="000000"/>
                </a:solidFill>
              </a:rPr>
              <a:t>Status: </a:t>
            </a:r>
            <a:r>
              <a:rPr lang="en-US" dirty="0" smtClean="0">
                <a:solidFill>
                  <a:sysClr val="windowText" lastClr="000000"/>
                </a:solidFill>
              </a:rPr>
              <a:t>Mid-Term Evaluation could continue until April 2018</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smtClean="0">
                <a:solidFill>
                  <a:schemeClr val="tx1"/>
                </a:solidFill>
              </a:rPr>
              <a:t>● A Clinton </a:t>
            </a:r>
            <a:r>
              <a:rPr lang="en-US" dirty="0">
                <a:solidFill>
                  <a:schemeClr val="tx1"/>
                </a:solidFill>
              </a:rPr>
              <a:t>Administration might proceed with a tightening of MY 2022 – 2025 fuel economy standards, </a:t>
            </a:r>
            <a:r>
              <a:rPr lang="en-US" dirty="0" smtClean="0">
                <a:solidFill>
                  <a:schemeClr val="tx1"/>
                </a:solidFill>
              </a:rPr>
              <a:t>whereas a </a:t>
            </a:r>
            <a:r>
              <a:rPr lang="en-US" dirty="0">
                <a:solidFill>
                  <a:schemeClr val="tx1"/>
                </a:solidFill>
              </a:rPr>
              <a:t>Trump Administration seems more likely to issue a </a:t>
            </a:r>
            <a:r>
              <a:rPr lang="en-US" i="1" dirty="0">
                <a:solidFill>
                  <a:schemeClr val="tx1"/>
                </a:solidFill>
              </a:rPr>
              <a:t>Final Determination </a:t>
            </a:r>
            <a:r>
              <a:rPr lang="en-US" dirty="0">
                <a:solidFill>
                  <a:schemeClr val="tx1"/>
                </a:solidFill>
              </a:rPr>
              <a:t>that </a:t>
            </a:r>
            <a:r>
              <a:rPr lang="en-US" dirty="0" smtClean="0">
                <a:solidFill>
                  <a:schemeClr val="tx1"/>
                </a:solidFill>
              </a:rPr>
              <a:t>standards </a:t>
            </a:r>
            <a:r>
              <a:rPr lang="en-US" dirty="0">
                <a:solidFill>
                  <a:schemeClr val="tx1"/>
                </a:solidFill>
              </a:rPr>
              <a:t>finalized in August 2012 </a:t>
            </a:r>
            <a:r>
              <a:rPr lang="en-US" dirty="0" smtClean="0">
                <a:solidFill>
                  <a:schemeClr val="tx1"/>
                </a:solidFill>
              </a:rPr>
              <a:t>should be retained or modified </a:t>
            </a:r>
            <a:r>
              <a:rPr lang="en-US" dirty="0">
                <a:solidFill>
                  <a:schemeClr val="tx1"/>
                </a:solidFill>
              </a:rPr>
              <a:t>with additional flexibility mechanisms (including “off-cycle credits</a:t>
            </a:r>
            <a:r>
              <a:rPr lang="en-US" dirty="0" smtClean="0">
                <a:solidFill>
                  <a:schemeClr val="tx1"/>
                </a:solidFill>
              </a:rPr>
              <a:t>”). </a:t>
            </a:r>
          </a:p>
          <a:p>
            <a:r>
              <a:rPr lang="en-US" dirty="0" smtClean="0">
                <a:solidFill>
                  <a:schemeClr val="tx1"/>
                </a:solidFill>
              </a:rPr>
              <a:t>● The Obama Administration could theoretically draft a </a:t>
            </a:r>
            <a:r>
              <a:rPr lang="en-US" i="1" dirty="0" smtClean="0">
                <a:solidFill>
                  <a:schemeClr val="tx1"/>
                </a:solidFill>
              </a:rPr>
              <a:t>Proposed Determination </a:t>
            </a:r>
            <a:r>
              <a:rPr lang="en-US" dirty="0" smtClean="0">
                <a:solidFill>
                  <a:schemeClr val="tx1"/>
                </a:solidFill>
              </a:rPr>
              <a:t>recommending tighter standards before the President’s term ends in January 2017.</a:t>
            </a:r>
            <a:endParaRPr lang="en-US" dirty="0">
              <a:solidFill>
                <a:schemeClr val="tx1"/>
              </a:solidFill>
            </a:endParaRPr>
          </a:p>
        </p:txBody>
      </p:sp>
    </p:spTree>
    <p:extLst>
      <p:ext uri="{BB962C8B-B14F-4D97-AF65-F5344CB8AC3E}">
        <p14:creationId xmlns:p14="http://schemas.microsoft.com/office/powerpoint/2010/main" val="37059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27</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a:solidFill>
                  <a:sysClr val="windowText" lastClr="000000"/>
                </a:solidFill>
              </a:rPr>
              <a:t>Solar Investment Tax Credit (ITC)</a:t>
            </a:r>
            <a:endParaRPr lang="en-US" dirty="0" smtClean="0">
              <a:solidFill>
                <a:sysClr val="windowText" lastClr="000000"/>
              </a:solidFill>
            </a:endParaRPr>
          </a:p>
          <a:p>
            <a:r>
              <a:rPr lang="en-US" b="1" dirty="0" smtClean="0">
                <a:solidFill>
                  <a:sysClr val="windowText" lastClr="000000"/>
                </a:solidFill>
              </a:rPr>
              <a:t>Category: </a:t>
            </a:r>
            <a:r>
              <a:rPr lang="en-US" dirty="0" smtClean="0">
                <a:solidFill>
                  <a:sysClr val="windowText" lastClr="000000"/>
                </a:solidFill>
              </a:rPr>
              <a:t>Possible “Midnight Guidance”</a:t>
            </a:r>
          </a:p>
          <a:p>
            <a:r>
              <a:rPr lang="en-US" b="1" dirty="0" smtClean="0">
                <a:solidFill>
                  <a:sysClr val="windowText" lastClr="000000"/>
                </a:solidFill>
              </a:rPr>
              <a:t>Status: </a:t>
            </a:r>
            <a:r>
              <a:rPr lang="en-US" dirty="0" smtClean="0">
                <a:solidFill>
                  <a:sysClr val="windowText" lastClr="000000"/>
                </a:solidFill>
              </a:rPr>
              <a:t>Under Consideration</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a:solidFill>
                  <a:schemeClr val="tx1"/>
                </a:solidFill>
              </a:rPr>
              <a:t>● </a:t>
            </a:r>
            <a:r>
              <a:rPr lang="en-US" dirty="0" smtClean="0">
                <a:solidFill>
                  <a:schemeClr val="tx1"/>
                </a:solidFill>
              </a:rPr>
              <a:t>The </a:t>
            </a:r>
            <a:r>
              <a:rPr lang="en-US" dirty="0">
                <a:solidFill>
                  <a:schemeClr val="tx1"/>
                </a:solidFill>
              </a:rPr>
              <a:t>IRS issued guidance that wind energy projects have four years or more after their start-of-construction deadlines </a:t>
            </a:r>
            <a:r>
              <a:rPr lang="en-US" dirty="0" smtClean="0">
                <a:solidFill>
                  <a:schemeClr val="tx1"/>
                </a:solidFill>
              </a:rPr>
              <a:t>to </a:t>
            </a:r>
            <a:r>
              <a:rPr lang="en-US" dirty="0">
                <a:solidFill>
                  <a:schemeClr val="tx1"/>
                </a:solidFill>
              </a:rPr>
              <a:t>enter into service </a:t>
            </a:r>
            <a:r>
              <a:rPr lang="en-US" dirty="0" smtClean="0">
                <a:solidFill>
                  <a:schemeClr val="tx1"/>
                </a:solidFill>
              </a:rPr>
              <a:t>to </a:t>
            </a:r>
            <a:r>
              <a:rPr lang="en-US" dirty="0">
                <a:solidFill>
                  <a:schemeClr val="tx1"/>
                </a:solidFill>
              </a:rPr>
              <a:t>qualify for the </a:t>
            </a:r>
            <a:r>
              <a:rPr lang="en-US" dirty="0" smtClean="0">
                <a:solidFill>
                  <a:schemeClr val="tx1"/>
                </a:solidFill>
              </a:rPr>
              <a:t>PTC (an </a:t>
            </a:r>
            <a:r>
              <a:rPr lang="en-US" dirty="0">
                <a:solidFill>
                  <a:schemeClr val="tx1"/>
                </a:solidFill>
              </a:rPr>
              <a:t>increase from two years or more</a:t>
            </a:r>
            <a:r>
              <a:rPr lang="en-US" dirty="0" smtClean="0">
                <a:solidFill>
                  <a:schemeClr val="tx1"/>
                </a:solidFill>
              </a:rPr>
              <a:t>). </a:t>
            </a:r>
          </a:p>
          <a:p>
            <a:r>
              <a:rPr lang="en-US" dirty="0" smtClean="0">
                <a:solidFill>
                  <a:schemeClr val="tx1"/>
                </a:solidFill>
              </a:rPr>
              <a:t>● If </a:t>
            </a:r>
            <a:r>
              <a:rPr lang="en-US" dirty="0">
                <a:solidFill>
                  <a:schemeClr val="tx1"/>
                </a:solidFill>
              </a:rPr>
              <a:t>Trump wins, the outgoing Obama Administration could seek to accelerate favorable </a:t>
            </a:r>
            <a:r>
              <a:rPr lang="en-US" dirty="0" smtClean="0">
                <a:solidFill>
                  <a:schemeClr val="tx1"/>
                </a:solidFill>
              </a:rPr>
              <a:t>guidance for solar power, too, </a:t>
            </a:r>
            <a:r>
              <a:rPr lang="en-US" dirty="0">
                <a:solidFill>
                  <a:schemeClr val="tx1"/>
                </a:solidFill>
              </a:rPr>
              <a:t>although this would not necessarily stop a Trump Administration from issuing more restrictive </a:t>
            </a:r>
            <a:r>
              <a:rPr lang="en-US" dirty="0" smtClean="0">
                <a:solidFill>
                  <a:schemeClr val="tx1"/>
                </a:solidFill>
              </a:rPr>
              <a:t>guidance (or </a:t>
            </a:r>
            <a:r>
              <a:rPr lang="en-US" dirty="0">
                <a:solidFill>
                  <a:schemeClr val="tx1"/>
                </a:solidFill>
              </a:rPr>
              <a:t>no further guidance at all) upon taking office. If Clinton wins, </a:t>
            </a:r>
            <a:r>
              <a:rPr lang="en-US" dirty="0" smtClean="0">
                <a:solidFill>
                  <a:schemeClr val="tx1"/>
                </a:solidFill>
              </a:rPr>
              <a:t>Obama’s solar </a:t>
            </a:r>
            <a:r>
              <a:rPr lang="en-US" dirty="0">
                <a:solidFill>
                  <a:schemeClr val="tx1"/>
                </a:solidFill>
              </a:rPr>
              <a:t>ITC guidance </a:t>
            </a:r>
            <a:r>
              <a:rPr lang="en-US" dirty="0" smtClean="0">
                <a:solidFill>
                  <a:schemeClr val="tx1"/>
                </a:solidFill>
              </a:rPr>
              <a:t>could survive.</a:t>
            </a:r>
            <a:endParaRPr lang="en-US" dirty="0">
              <a:solidFill>
                <a:schemeClr val="tx1"/>
              </a:solidFill>
            </a:endParaRPr>
          </a:p>
        </p:txBody>
      </p:sp>
    </p:spTree>
    <p:extLst>
      <p:ext uri="{BB962C8B-B14F-4D97-AF65-F5344CB8AC3E}">
        <p14:creationId xmlns:p14="http://schemas.microsoft.com/office/powerpoint/2010/main" val="30585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28</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a:solidFill>
                  <a:sysClr val="windowText" lastClr="000000"/>
                </a:solidFill>
              </a:rPr>
              <a:t>Tax Allowance Policy for Regulated </a:t>
            </a:r>
            <a:r>
              <a:rPr lang="en-US" dirty="0" smtClean="0">
                <a:solidFill>
                  <a:sysClr val="windowText" lastClr="000000"/>
                </a:solidFill>
              </a:rPr>
              <a:t>Utilities</a:t>
            </a:r>
          </a:p>
          <a:p>
            <a:r>
              <a:rPr lang="en-US" b="1" dirty="0" smtClean="0">
                <a:solidFill>
                  <a:sysClr val="windowText" lastClr="000000"/>
                </a:solidFill>
              </a:rPr>
              <a:t>Category: </a:t>
            </a:r>
            <a:r>
              <a:rPr lang="en-US" dirty="0" smtClean="0">
                <a:solidFill>
                  <a:sysClr val="windowText" lastClr="000000"/>
                </a:solidFill>
              </a:rPr>
              <a:t>Possible “Midnight Guidance”</a:t>
            </a:r>
          </a:p>
          <a:p>
            <a:r>
              <a:rPr lang="en-US" b="1" dirty="0" smtClean="0">
                <a:solidFill>
                  <a:sysClr val="windowText" lastClr="000000"/>
                </a:solidFill>
              </a:rPr>
              <a:t>Status: </a:t>
            </a:r>
            <a:r>
              <a:rPr lang="en-US" dirty="0" smtClean="0">
                <a:solidFill>
                  <a:sysClr val="windowText" lastClr="000000"/>
                </a:solidFill>
              </a:rPr>
              <a:t>Remand from D.C. Circuit</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a:solidFill>
                  <a:schemeClr val="tx1"/>
                </a:solidFill>
              </a:rPr>
              <a:t>● </a:t>
            </a:r>
            <a:r>
              <a:rPr lang="en-US" dirty="0" smtClean="0">
                <a:solidFill>
                  <a:schemeClr val="tx1"/>
                </a:solidFill>
              </a:rPr>
              <a:t>The </a:t>
            </a:r>
            <a:r>
              <a:rPr lang="en-US" dirty="0">
                <a:solidFill>
                  <a:schemeClr val="tx1"/>
                </a:solidFill>
              </a:rPr>
              <a:t>D.C. Circuit vacated and remanded the FERC’s 2005 tax allowance policy because </a:t>
            </a:r>
            <a:r>
              <a:rPr lang="en-US" dirty="0" smtClean="0">
                <a:solidFill>
                  <a:schemeClr val="tx1"/>
                </a:solidFill>
              </a:rPr>
              <a:t>it </a:t>
            </a:r>
            <a:r>
              <a:rPr lang="en-US" dirty="0">
                <a:solidFill>
                  <a:schemeClr val="tx1"/>
                </a:solidFill>
              </a:rPr>
              <a:t>appears to allow double-recovery of funds to offset corporate income taxes associated with regulated utility services. The court ruled that FERC either needed to revisit the scope of the tax allowance or reduce ROEs to account for the problem. The FERC may also contemplate a pre-tax method to set returns for regulated entities. </a:t>
            </a:r>
            <a:endParaRPr lang="en-US" dirty="0" smtClean="0">
              <a:solidFill>
                <a:schemeClr val="tx1"/>
              </a:solidFill>
            </a:endParaRPr>
          </a:p>
          <a:p>
            <a:r>
              <a:rPr lang="en-US" dirty="0" smtClean="0">
                <a:solidFill>
                  <a:schemeClr val="tx1"/>
                </a:solidFill>
              </a:rPr>
              <a:t>● The </a:t>
            </a:r>
            <a:r>
              <a:rPr lang="en-US" dirty="0">
                <a:solidFill>
                  <a:schemeClr val="tx1"/>
                </a:solidFill>
              </a:rPr>
              <a:t>FERC has a separate oil pipeline-related rulemaking petition before </a:t>
            </a:r>
            <a:r>
              <a:rPr lang="en-US" dirty="0" smtClean="0">
                <a:solidFill>
                  <a:schemeClr val="tx1"/>
                </a:solidFill>
              </a:rPr>
              <a:t>it. </a:t>
            </a:r>
            <a:r>
              <a:rPr lang="en-US" dirty="0">
                <a:solidFill>
                  <a:schemeClr val="tx1"/>
                </a:solidFill>
              </a:rPr>
              <a:t>We think the Commission may consider </a:t>
            </a:r>
            <a:r>
              <a:rPr lang="en-US" dirty="0" smtClean="0">
                <a:solidFill>
                  <a:schemeClr val="tx1"/>
                </a:solidFill>
              </a:rPr>
              <a:t>start addressing both issues this fall. </a:t>
            </a:r>
            <a:endParaRPr lang="en-US" dirty="0">
              <a:solidFill>
                <a:schemeClr val="tx1"/>
              </a:solidFill>
            </a:endParaRPr>
          </a:p>
        </p:txBody>
      </p:sp>
    </p:spTree>
    <p:extLst>
      <p:ext uri="{BB962C8B-B14F-4D97-AF65-F5344CB8AC3E}">
        <p14:creationId xmlns:p14="http://schemas.microsoft.com/office/powerpoint/2010/main" val="17390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29</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Outbox/Inbox Issues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6" name="TextBox 5"/>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Legal Challenges, Unfinished Business and Possible Midnight Rules</a:t>
            </a:r>
            <a:endParaRPr lang="en-US" sz="1600" dirty="0"/>
          </a:p>
        </p:txBody>
      </p:sp>
      <p:sp>
        <p:nvSpPr>
          <p:cNvPr id="2" name="Rectangle 1"/>
          <p:cNvSpPr/>
          <p:nvPr/>
        </p:nvSpPr>
        <p:spPr>
          <a:xfrm>
            <a:off x="228600" y="1828800"/>
            <a:ext cx="8229600" cy="4114800"/>
          </a:xfrm>
          <a:prstGeom prst="rect">
            <a:avLst/>
          </a:prstGeom>
          <a:solidFill>
            <a:srgbClr val="FFFFCC"/>
          </a:solidFill>
          <a:ln>
            <a:solidFill>
              <a:srgbClr val="2574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ysClr val="windowText" lastClr="000000"/>
                </a:solidFill>
              </a:rPr>
              <a:t>Issue: </a:t>
            </a:r>
            <a:r>
              <a:rPr lang="en-US" dirty="0" smtClean="0">
                <a:solidFill>
                  <a:sysClr val="windowText" lastClr="000000"/>
                </a:solidFill>
              </a:rPr>
              <a:t>Nationwide Permits Refresh</a:t>
            </a:r>
          </a:p>
          <a:p>
            <a:r>
              <a:rPr lang="en-US" b="1" dirty="0" smtClean="0">
                <a:solidFill>
                  <a:sysClr val="windowText" lastClr="000000"/>
                </a:solidFill>
              </a:rPr>
              <a:t>Category: </a:t>
            </a:r>
            <a:r>
              <a:rPr lang="en-US" dirty="0" smtClean="0">
                <a:solidFill>
                  <a:sysClr val="windowText" lastClr="000000"/>
                </a:solidFill>
              </a:rPr>
              <a:t>Unfinished Business</a:t>
            </a:r>
          </a:p>
          <a:p>
            <a:r>
              <a:rPr lang="en-US" b="1" dirty="0" smtClean="0">
                <a:solidFill>
                  <a:sysClr val="windowText" lastClr="000000"/>
                </a:solidFill>
              </a:rPr>
              <a:t>Status: </a:t>
            </a:r>
            <a:r>
              <a:rPr lang="en-US" dirty="0" smtClean="0">
                <a:solidFill>
                  <a:sysClr val="windowText" lastClr="000000"/>
                </a:solidFill>
              </a:rPr>
              <a:t>Final Rulemaking</a:t>
            </a:r>
          </a:p>
          <a:p>
            <a:endParaRPr lang="en-US" b="1" dirty="0">
              <a:solidFill>
                <a:sysClr val="windowText" lastClr="000000"/>
              </a:solidFill>
            </a:endParaRPr>
          </a:p>
          <a:p>
            <a:r>
              <a:rPr lang="en-US" b="1" u="sng" dirty="0" smtClean="0">
                <a:solidFill>
                  <a:sysClr val="windowText" lastClr="000000"/>
                </a:solidFill>
              </a:rPr>
              <a:t>Implications/Outlook</a:t>
            </a:r>
          </a:p>
          <a:p>
            <a:endParaRPr lang="en-US" b="1" u="sng" dirty="0" smtClean="0">
              <a:solidFill>
                <a:sysClr val="windowText" lastClr="000000"/>
              </a:solidFill>
            </a:endParaRPr>
          </a:p>
          <a:p>
            <a:r>
              <a:rPr lang="en-US" dirty="0">
                <a:solidFill>
                  <a:schemeClr val="tx1"/>
                </a:solidFill>
              </a:rPr>
              <a:t>● </a:t>
            </a:r>
            <a:r>
              <a:rPr lang="en-US" dirty="0" smtClean="0">
                <a:solidFill>
                  <a:schemeClr val="tx1"/>
                </a:solidFill>
              </a:rPr>
              <a:t>The Corps of Engineers issued the NOPR June 1; comments closed August 1. Proposed to codify the separate approach to each crossing. Green groups oppose (want combined review); others seek EIS and increased Corps jurisdiction.</a:t>
            </a:r>
          </a:p>
          <a:p>
            <a:r>
              <a:rPr lang="en-US" dirty="0">
                <a:solidFill>
                  <a:schemeClr val="tx1"/>
                </a:solidFill>
              </a:rPr>
              <a:t>● </a:t>
            </a:r>
            <a:r>
              <a:rPr lang="en-US" dirty="0" smtClean="0">
                <a:solidFill>
                  <a:schemeClr val="tx1"/>
                </a:solidFill>
              </a:rPr>
              <a:t>Protests over Dakota Access lead to Corps withholding of last §408 easement to modify existing utility corridor at Lake </a:t>
            </a:r>
            <a:r>
              <a:rPr lang="en-US" dirty="0" err="1" smtClean="0">
                <a:solidFill>
                  <a:schemeClr val="tx1"/>
                </a:solidFill>
              </a:rPr>
              <a:t>Oahe</a:t>
            </a:r>
            <a:r>
              <a:rPr lang="en-US" dirty="0" smtClean="0">
                <a:solidFill>
                  <a:schemeClr val="tx1"/>
                </a:solidFill>
              </a:rPr>
              <a:t>. Obama Administration plans to meet with Tribes – who filed comments seeking to remove oil pipes from NWP 12, or at minimum to devise a programmatic assessment (incremental review) to apply to Indian Lands. </a:t>
            </a:r>
          </a:p>
          <a:p>
            <a:endParaRPr lang="en-US" dirty="0">
              <a:solidFill>
                <a:schemeClr val="tx1"/>
              </a:solidFill>
            </a:endParaRPr>
          </a:p>
          <a:p>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790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1828800" y="1600200"/>
            <a:ext cx="6781800" cy="4800600"/>
          </a:xfrm>
        </p:spPr>
        <p:txBody>
          <a:bodyPr>
            <a:normAutofit/>
          </a:bodyPr>
          <a:lstStyle/>
          <a:p>
            <a:pPr>
              <a:lnSpc>
                <a:spcPts val="2400"/>
              </a:lnSpc>
            </a:pPr>
            <a:r>
              <a:rPr lang="en-US" sz="2000" b="1" dirty="0"/>
              <a:t>ClearView Energy Partners, LLC </a:t>
            </a:r>
            <a:r>
              <a:rPr lang="en-US" sz="2000" dirty="0"/>
              <a:t>is a Washington, D.C.-based research firm that identifies and quantifies non-fundamental energy risks for financial investors and corporate strategists. </a:t>
            </a:r>
            <a:r>
              <a:rPr lang="en-US" sz="2000" dirty="0" smtClean="0"/>
              <a:t>We rely on </a:t>
            </a:r>
            <a:r>
              <a:rPr lang="en-US" sz="2000" dirty="0"/>
              <a:t>firsthand experience and proprietary models to examine </a:t>
            </a:r>
            <a:r>
              <a:rPr lang="en-US" sz="2000" dirty="0" smtClean="0"/>
              <a:t>investment-altering </a:t>
            </a:r>
            <a:r>
              <a:rPr lang="en-US" sz="2000" dirty="0"/>
              <a:t>outcomes. </a:t>
            </a:r>
            <a:endParaRPr lang="en-US" sz="2000" dirty="0" smtClean="0"/>
          </a:p>
          <a:p>
            <a:pPr>
              <a:lnSpc>
                <a:spcPts val="2400"/>
              </a:lnSpc>
            </a:pPr>
            <a:r>
              <a:rPr lang="en-US" sz="2000" b="1" dirty="0" smtClean="0"/>
              <a:t>We regard spreadsheet data as a starting point.  </a:t>
            </a:r>
            <a:r>
              <a:rPr lang="en-US" sz="2000" dirty="0" smtClean="0"/>
              <a:t>We filter economic catalysts through political constraints, validating and building on early conclusions by actively vetting our ideas with decision-makers in public forums and via proprietary channels. </a:t>
            </a:r>
          </a:p>
          <a:p>
            <a:pPr>
              <a:lnSpc>
                <a:spcPts val="2400"/>
              </a:lnSpc>
            </a:pPr>
            <a:r>
              <a:rPr lang="en-US" sz="2000" b="1" dirty="0" smtClean="0"/>
              <a:t>We </a:t>
            </a:r>
            <a:r>
              <a:rPr lang="en-US" sz="2000" b="1" dirty="0"/>
              <a:t>are analysts, not lobbyists</a:t>
            </a:r>
            <a:r>
              <a:rPr lang="en-US" sz="2200" dirty="0"/>
              <a:t>. </a:t>
            </a:r>
            <a:r>
              <a:rPr lang="en-US" sz="2000" dirty="0"/>
              <a:t>We do not represent corporate or partisan interests in any fashion. </a:t>
            </a:r>
          </a:p>
        </p:txBody>
      </p:sp>
      <p:sp>
        <p:nvSpPr>
          <p:cNvPr id="3" name="Date Placeholder 2"/>
          <p:cNvSpPr>
            <a:spLocks noGrp="1"/>
          </p:cNvSpPr>
          <p:nvPr>
            <p:ph type="dt" sz="half" idx="4294967295"/>
          </p:nvPr>
        </p:nvSpPr>
        <p:spPr>
          <a:xfrm>
            <a:off x="457200" y="6363237"/>
            <a:ext cx="2971800" cy="365125"/>
          </a:xfrm>
        </p:spPr>
        <p:txBody>
          <a:bodyPr/>
          <a:lstStyle/>
          <a:p>
            <a:r>
              <a:rPr lang="en-US" cap="all" spc="500" dirty="0" smtClean="0">
                <a:solidFill>
                  <a:srgbClr val="006C00"/>
                </a:solidFill>
              </a:rPr>
              <a:t>September 15, 2016</a:t>
            </a:r>
            <a:endParaRPr lang="en-US" cap="all" spc="500" dirty="0">
              <a:solidFill>
                <a:srgbClr val="006C00"/>
              </a:solidFill>
            </a:endParaRPr>
          </a:p>
        </p:txBody>
      </p:sp>
      <p:sp>
        <p:nvSpPr>
          <p:cNvPr id="4" name="Slide Number Placeholder 3"/>
          <p:cNvSpPr>
            <a:spLocks noGrp="1"/>
          </p:cNvSpPr>
          <p:nvPr>
            <p:ph type="sldNum" sz="quarter" idx="4294967295"/>
          </p:nvPr>
        </p:nvSpPr>
        <p:spPr>
          <a:xfrm>
            <a:off x="6934200" y="6356350"/>
            <a:ext cx="2133600" cy="365125"/>
          </a:xfrm>
        </p:spPr>
        <p:txBody>
          <a:bodyPr/>
          <a:lstStyle/>
          <a:p>
            <a:fld id="{78DD42CB-35C0-44CF-8757-F6CEEFD1FAD7}" type="slidenum">
              <a:rPr lang="en-US" smtClean="0"/>
              <a:pPr/>
              <a:t>3</a:t>
            </a:fld>
            <a:endParaRPr lang="en-US"/>
          </a:p>
        </p:txBody>
      </p:sp>
      <p:sp>
        <p:nvSpPr>
          <p:cNvPr id="5" name="Title 4"/>
          <p:cNvSpPr>
            <a:spLocks noGrp="1"/>
          </p:cNvSpPr>
          <p:nvPr>
            <p:ph type="title" idx="4294967295"/>
          </p:nvPr>
        </p:nvSpPr>
        <p:spPr>
          <a:xfrm>
            <a:off x="457200" y="266700"/>
            <a:ext cx="8229600" cy="1066800"/>
          </a:xfrm>
        </p:spPr>
        <p:txBody>
          <a:bodyPr>
            <a:normAutofit/>
          </a:bodyPr>
          <a:lstStyle/>
          <a:p>
            <a:r>
              <a:rPr lang="en-US" sz="3200" b="1" dirty="0" smtClean="0"/>
              <a:t>Our</a:t>
            </a:r>
            <a:r>
              <a:rPr lang="en-US" sz="3200" dirty="0" smtClean="0"/>
              <a:t> </a:t>
            </a:r>
            <a:r>
              <a:rPr lang="en-US" sz="3200" b="1" dirty="0" smtClean="0"/>
              <a:t>Firm</a:t>
            </a:r>
            <a:endParaRPr lang="en-US" sz="3200" b="1" dirty="0"/>
          </a:p>
        </p:txBody>
      </p:sp>
    </p:spTree>
    <p:extLst>
      <p:ext uri="{BB962C8B-B14F-4D97-AF65-F5344CB8AC3E}">
        <p14:creationId xmlns:p14="http://schemas.microsoft.com/office/powerpoint/2010/main" val="127567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30</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Issue #2: Senate Control.</a:t>
            </a:r>
          </a:p>
          <a:p>
            <a:pPr lvl="1"/>
            <a:r>
              <a:rPr lang="en-US" dirty="0" smtClean="0"/>
              <a:t>Republicans must defend 24 of the 34 seats due to be contested in November. </a:t>
            </a:r>
          </a:p>
          <a:p>
            <a:pPr lvl="1"/>
            <a:r>
              <a:rPr lang="en-US" dirty="0" smtClean="0"/>
              <a:t>We deem eight of those 24 to be “at risk” because the </a:t>
            </a:r>
            <a:r>
              <a:rPr lang="en-US" i="1" dirty="0" smtClean="0"/>
              <a:t>Cook Political Report </a:t>
            </a:r>
            <a:r>
              <a:rPr lang="en-US" dirty="0" smtClean="0"/>
              <a:t>designates them as either leaning Republican (NC) or as “toss-ups” (FL, IL, IN, NH, OH, PA and WI).</a:t>
            </a:r>
          </a:p>
          <a:p>
            <a:pPr lvl="1"/>
            <a:r>
              <a:rPr lang="en-US" dirty="0" smtClean="0"/>
              <a:t>Only one Democrat-held seat is currently a toss-up (NV, currently held by retiring Senate Minority Leader Harry Reid).</a:t>
            </a:r>
          </a:p>
          <a:p>
            <a:pPr lvl="1"/>
            <a:r>
              <a:rPr lang="en-US" dirty="0" smtClean="0"/>
              <a:t>Five Republican-held seats are in “blue” states (that voted to reelect President Obama in 2012: FL, IL, NH, PA and WI).</a:t>
            </a:r>
          </a:p>
          <a:p>
            <a:pPr lvl="1"/>
            <a:r>
              <a:rPr lang="en-US" dirty="0" smtClean="0"/>
              <a:t>“Down-ballot” implications: if disaffected Republicans stay home, Democrats could win control of the Senate. </a:t>
            </a:r>
          </a:p>
        </p:txBody>
      </p:sp>
    </p:spTree>
    <p:extLst>
      <p:ext uri="{BB962C8B-B14F-4D97-AF65-F5344CB8AC3E}">
        <p14:creationId xmlns:p14="http://schemas.microsoft.com/office/powerpoint/2010/main" val="244655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31</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 Senate</a:t>
            </a: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2301591214"/>
              </p:ext>
            </p:extLst>
          </p:nvPr>
        </p:nvGraphicFramePr>
        <p:xfrm>
          <a:off x="228600" y="1828800"/>
          <a:ext cx="8229600" cy="4114800"/>
        </p:xfrm>
        <a:graphic>
          <a:graphicData uri="http://schemas.openxmlformats.org/drawingml/2006/table">
            <a:tbl>
              <a:tblPr firstRow="1" firstCol="1" bandRow="1"/>
              <a:tblGrid>
                <a:gridCol w="3736504"/>
                <a:gridCol w="1114241"/>
                <a:gridCol w="1113503"/>
                <a:gridCol w="1151849"/>
                <a:gridCol w="1113503"/>
              </a:tblGrid>
              <a:tr h="1645920">
                <a:tc>
                  <a:txBody>
                    <a:bodyPr/>
                    <a:lstStyle/>
                    <a:p>
                      <a:pPr marL="0" marR="0" algn="ctr">
                        <a:spcBef>
                          <a:spcPts val="0"/>
                        </a:spcBef>
                        <a:spcAft>
                          <a:spcPts val="0"/>
                        </a:spcAft>
                      </a:pPr>
                      <a:r>
                        <a:rPr lang="en-US" sz="1400" b="1" cap="small" dirty="0" smtClean="0">
                          <a:solidFill>
                            <a:srgbClr val="000000"/>
                          </a:solidFill>
                          <a:effectLst/>
                          <a:latin typeface="Corbel"/>
                          <a:ea typeface="Times New Roman"/>
                          <a:cs typeface="Times New Roman"/>
                        </a:rPr>
                        <a:t>“Blue State” </a:t>
                      </a:r>
                      <a:r>
                        <a:rPr lang="en-US" sz="1400" b="1" cap="small" dirty="0">
                          <a:solidFill>
                            <a:srgbClr val="000000"/>
                          </a:solidFill>
                          <a:effectLst/>
                          <a:latin typeface="Corbel"/>
                          <a:ea typeface="Times New Roman"/>
                          <a:cs typeface="Times New Roman"/>
                        </a:rPr>
                        <a:t>Republican</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95C8E7"/>
                    </a:solidFill>
                  </a:tcPr>
                </a:tc>
                <a:tc>
                  <a:txBody>
                    <a:bodyPr/>
                    <a:lstStyle/>
                    <a:p>
                      <a:pPr marL="0" marR="0" algn="ctr">
                        <a:spcBef>
                          <a:spcPts val="0"/>
                        </a:spcBef>
                        <a:spcAft>
                          <a:spcPts val="0"/>
                        </a:spcAft>
                      </a:pPr>
                      <a:r>
                        <a:rPr lang="en-US" sz="1400" b="1" cap="small" dirty="0" smtClean="0">
                          <a:solidFill>
                            <a:srgbClr val="000000"/>
                          </a:solidFill>
                          <a:effectLst/>
                          <a:latin typeface="Corbel"/>
                          <a:ea typeface="Times New Roman"/>
                          <a:cs typeface="Times New Roman"/>
                        </a:rPr>
                        <a:t>State</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95C8E7"/>
                    </a:solidFill>
                  </a:tcPr>
                </a:tc>
                <a:tc>
                  <a:txBody>
                    <a:bodyPr/>
                    <a:lstStyle/>
                    <a:p>
                      <a:pPr marL="0" marR="0" algn="ctr">
                        <a:spcBef>
                          <a:spcPts val="0"/>
                        </a:spcBef>
                        <a:spcAft>
                          <a:spcPts val="0"/>
                        </a:spcAft>
                      </a:pPr>
                      <a:r>
                        <a:rPr lang="en-US" sz="1400" b="1" cap="small" dirty="0">
                          <a:solidFill>
                            <a:srgbClr val="000000"/>
                          </a:solidFill>
                          <a:effectLst/>
                          <a:latin typeface="Corbel"/>
                          <a:ea typeface="Times New Roman"/>
                          <a:cs typeface="Times New Roman"/>
                        </a:rPr>
                        <a:t>Party</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95C8E7"/>
                    </a:solidFill>
                  </a:tcPr>
                </a:tc>
                <a:tc>
                  <a:txBody>
                    <a:bodyPr/>
                    <a:lstStyle/>
                    <a:p>
                      <a:pPr marL="0" marR="0" algn="ctr">
                        <a:spcBef>
                          <a:spcPts val="0"/>
                        </a:spcBef>
                        <a:spcAft>
                          <a:spcPts val="0"/>
                        </a:spcAft>
                      </a:pPr>
                      <a:r>
                        <a:rPr lang="en-US" sz="1400" b="1" cap="small" dirty="0">
                          <a:solidFill>
                            <a:srgbClr val="000000"/>
                          </a:solidFill>
                          <a:effectLst/>
                          <a:latin typeface="Corbel"/>
                          <a:ea typeface="Times New Roman"/>
                          <a:cs typeface="Times New Roman"/>
                        </a:rPr>
                        <a:t>2015 Carbon Intensity of Power </a:t>
                      </a:r>
                      <a:r>
                        <a:rPr lang="en-US" sz="1400" b="1" cap="small" dirty="0" smtClean="0">
                          <a:solidFill>
                            <a:srgbClr val="000000"/>
                          </a:solidFill>
                          <a:effectLst/>
                          <a:latin typeface="Corbel"/>
                          <a:ea typeface="Times New Roman"/>
                          <a:cs typeface="Times New Roman"/>
                        </a:rPr>
                        <a:t>Generation</a:t>
                      </a:r>
                    </a:p>
                    <a:p>
                      <a:pPr marL="0" marR="0" algn="ctr">
                        <a:spcBef>
                          <a:spcPts val="0"/>
                        </a:spcBef>
                        <a:spcAft>
                          <a:spcPts val="0"/>
                        </a:spcAft>
                      </a:pPr>
                      <a:r>
                        <a:rPr lang="en-US" sz="1400" b="1" cap="small" dirty="0" smtClean="0">
                          <a:solidFill>
                            <a:srgbClr val="000000"/>
                          </a:solidFill>
                          <a:effectLst/>
                          <a:latin typeface="Corbel"/>
                          <a:ea typeface="Times New Roman"/>
                          <a:cs typeface="Times New Roman"/>
                        </a:rPr>
                        <a:t>LbCO</a:t>
                      </a:r>
                      <a:r>
                        <a:rPr lang="en-US" sz="1400" b="1" cap="small" baseline="-25000" dirty="0" smtClean="0">
                          <a:solidFill>
                            <a:srgbClr val="000000"/>
                          </a:solidFill>
                          <a:effectLst/>
                          <a:latin typeface="Corbel"/>
                          <a:ea typeface="Times New Roman"/>
                          <a:cs typeface="Times New Roman"/>
                        </a:rPr>
                        <a:t>2 </a:t>
                      </a:r>
                      <a:r>
                        <a:rPr lang="en-US" sz="1400" b="1" cap="small" dirty="0" smtClean="0">
                          <a:solidFill>
                            <a:srgbClr val="000000"/>
                          </a:solidFill>
                          <a:effectLst/>
                          <a:latin typeface="Corbel"/>
                          <a:ea typeface="Times New Roman"/>
                          <a:cs typeface="Times New Roman"/>
                        </a:rPr>
                        <a:t>/</a:t>
                      </a:r>
                      <a:br>
                        <a:rPr lang="en-US" sz="1400" b="1" cap="small" dirty="0" smtClean="0">
                          <a:solidFill>
                            <a:srgbClr val="000000"/>
                          </a:solidFill>
                          <a:effectLst/>
                          <a:latin typeface="Corbel"/>
                          <a:ea typeface="Times New Roman"/>
                          <a:cs typeface="Times New Roman"/>
                        </a:rPr>
                      </a:br>
                      <a:r>
                        <a:rPr lang="en-US" sz="1400" b="1" cap="small" dirty="0" smtClean="0">
                          <a:solidFill>
                            <a:srgbClr val="000000"/>
                          </a:solidFill>
                          <a:effectLst/>
                          <a:latin typeface="Corbel"/>
                          <a:ea typeface="Times New Roman"/>
                          <a:cs typeface="Times New Roman"/>
                        </a:rPr>
                        <a:t>MWh</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95C8E7"/>
                    </a:solidFill>
                  </a:tcPr>
                </a:tc>
                <a:tc>
                  <a:txBody>
                    <a:bodyPr/>
                    <a:lstStyle/>
                    <a:p>
                      <a:pPr marL="0" marR="0" algn="ctr">
                        <a:spcBef>
                          <a:spcPts val="0"/>
                        </a:spcBef>
                        <a:spcAft>
                          <a:spcPts val="0"/>
                        </a:spcAft>
                      </a:pPr>
                      <a:r>
                        <a:rPr lang="en-US" sz="1400" b="1" cap="small" dirty="0">
                          <a:solidFill>
                            <a:srgbClr val="000000"/>
                          </a:solidFill>
                          <a:effectLst/>
                          <a:latin typeface="Corbel"/>
                          <a:ea typeface="Times New Roman"/>
                          <a:cs typeface="Times New Roman"/>
                        </a:rPr>
                        <a:t>2015 Consumer Energy </a:t>
                      </a:r>
                      <a:r>
                        <a:rPr lang="en-US" sz="1400" b="1" cap="small" dirty="0" smtClean="0">
                          <a:solidFill>
                            <a:srgbClr val="000000"/>
                          </a:solidFill>
                          <a:effectLst/>
                          <a:latin typeface="Corbel"/>
                          <a:ea typeface="Times New Roman"/>
                          <a:cs typeface="Times New Roman"/>
                        </a:rPr>
                        <a:t>Leverage</a:t>
                      </a:r>
                    </a:p>
                    <a:p>
                      <a:pPr marL="0" marR="0" algn="ctr">
                        <a:spcBef>
                          <a:spcPts val="0"/>
                        </a:spcBef>
                        <a:spcAft>
                          <a:spcPts val="0"/>
                        </a:spcAft>
                      </a:pPr>
                      <a:r>
                        <a:rPr lang="en-US" sz="1400" b="1" cap="small" dirty="0" smtClean="0">
                          <a:solidFill>
                            <a:srgbClr val="000000"/>
                          </a:solidFill>
                          <a:effectLst/>
                          <a:latin typeface="Corbel"/>
                          <a:ea typeface="Times New Roman"/>
                          <a:cs typeface="Times New Roman"/>
                        </a:rPr>
                        <a:t>(%</a:t>
                      </a:r>
                      <a:r>
                        <a:rPr lang="en-US" sz="1400" b="1" cap="small" baseline="0" dirty="0" smtClean="0">
                          <a:solidFill>
                            <a:srgbClr val="000000"/>
                          </a:solidFill>
                          <a:effectLst/>
                          <a:latin typeface="Corbel"/>
                          <a:ea typeface="Times New Roman"/>
                          <a:cs typeface="Times New Roman"/>
                        </a:rPr>
                        <a:t> of DPI)</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95C8E7"/>
                    </a:solidFill>
                  </a:tcPr>
                </a:tc>
              </a:tr>
              <a:tr h="411480">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Marco Rubio</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FL</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R</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976.8</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5.18%</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r>
              <a:tr h="411480">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Mark Kirk</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IL</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R</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878.8</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3.95%</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r>
              <a:tr h="411480">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Kelly Ayotte</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NH</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R</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374.6</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4.51%</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r>
              <a:tr h="411480">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Patrick Toomey</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PA</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R</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908.2</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c>
                  <a:txBody>
                    <a:bodyPr/>
                    <a:lstStyle/>
                    <a:p>
                      <a:pPr marL="0" marR="0" algn="ctr">
                        <a:spcBef>
                          <a:spcPts val="0"/>
                        </a:spcBef>
                        <a:spcAft>
                          <a:spcPts val="0"/>
                        </a:spcAft>
                      </a:pPr>
                      <a:r>
                        <a:rPr lang="en-US" sz="1400">
                          <a:solidFill>
                            <a:srgbClr val="000000"/>
                          </a:solidFill>
                          <a:effectLst/>
                          <a:latin typeface="Corbel"/>
                          <a:ea typeface="Times New Roman"/>
                          <a:cs typeface="Times New Roman"/>
                        </a:rPr>
                        <a:t>4.46%</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DCE6F1"/>
                    </a:solidFill>
                  </a:tcPr>
                </a:tc>
              </a:tr>
              <a:tr h="411480">
                <a:tc>
                  <a:txBody>
                    <a:bodyPr/>
                    <a:lstStyle/>
                    <a:p>
                      <a:pPr marL="0" marR="0" algn="ctr">
                        <a:spcBef>
                          <a:spcPts val="0"/>
                        </a:spcBef>
                        <a:spcAft>
                          <a:spcPts val="0"/>
                        </a:spcAft>
                      </a:pPr>
                      <a:r>
                        <a:rPr lang="en-US" sz="1400" b="1" dirty="0" smtClean="0">
                          <a:solidFill>
                            <a:srgbClr val="C00000"/>
                          </a:solidFill>
                          <a:effectLst/>
                          <a:latin typeface="Corbel"/>
                          <a:ea typeface="Times New Roman"/>
                          <a:cs typeface="Times New Roman"/>
                        </a:rPr>
                        <a:t>Ron Johnson</a:t>
                      </a:r>
                      <a:endParaRPr lang="en-US" sz="1600" b="1" dirty="0">
                        <a:solidFill>
                          <a:srgbClr val="C00000"/>
                        </a:solidFill>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b="1" dirty="0">
                          <a:solidFill>
                            <a:srgbClr val="C00000"/>
                          </a:solidFill>
                          <a:effectLst/>
                          <a:latin typeface="Corbel"/>
                          <a:ea typeface="Times New Roman"/>
                          <a:cs typeface="Times New Roman"/>
                        </a:rPr>
                        <a:t>WI</a:t>
                      </a:r>
                      <a:endParaRPr lang="en-US" sz="1600" b="1" dirty="0">
                        <a:solidFill>
                          <a:srgbClr val="C00000"/>
                        </a:solidFill>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b="1">
                          <a:solidFill>
                            <a:srgbClr val="C00000"/>
                          </a:solidFill>
                          <a:effectLst/>
                          <a:latin typeface="Corbel"/>
                          <a:ea typeface="Times New Roman"/>
                          <a:cs typeface="Times New Roman"/>
                        </a:rPr>
                        <a:t>R</a:t>
                      </a:r>
                      <a:endParaRPr lang="en-US" sz="1600" b="1">
                        <a:solidFill>
                          <a:srgbClr val="C00000"/>
                        </a:solidFill>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b="1" dirty="0">
                          <a:solidFill>
                            <a:srgbClr val="C00000"/>
                          </a:solidFill>
                          <a:effectLst/>
                          <a:latin typeface="Corbel"/>
                          <a:ea typeface="Times New Roman"/>
                          <a:cs typeface="Times New Roman"/>
                        </a:rPr>
                        <a:t>1,398.3</a:t>
                      </a:r>
                      <a:endParaRPr lang="en-US" sz="1600" b="1" dirty="0">
                        <a:solidFill>
                          <a:srgbClr val="C00000"/>
                        </a:solidFill>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c>
                  <a:txBody>
                    <a:bodyPr/>
                    <a:lstStyle/>
                    <a:p>
                      <a:pPr marL="0" marR="0" algn="ctr">
                        <a:spcBef>
                          <a:spcPts val="0"/>
                        </a:spcBef>
                        <a:spcAft>
                          <a:spcPts val="0"/>
                        </a:spcAft>
                      </a:pPr>
                      <a:r>
                        <a:rPr lang="en-US" sz="1400" b="1" dirty="0" smtClean="0">
                          <a:solidFill>
                            <a:srgbClr val="C00000"/>
                          </a:solidFill>
                          <a:effectLst/>
                          <a:latin typeface="Corbel"/>
                          <a:ea typeface="Times New Roman"/>
                          <a:cs typeface="Times New Roman"/>
                        </a:rPr>
                        <a:t>5.00%</a:t>
                      </a:r>
                      <a:endParaRPr lang="en-US" sz="1600" b="1" dirty="0">
                        <a:solidFill>
                          <a:srgbClr val="C00000"/>
                        </a:solidFill>
                        <a:effectLst/>
                        <a:latin typeface="Book Antiqua"/>
                        <a:ea typeface="Times New Roman"/>
                        <a:cs typeface="Times New Roman"/>
                      </a:endParaRPr>
                    </a:p>
                  </a:txBody>
                  <a:tcPr marL="66368" marR="66368" marT="0" marB="0" anchor="b">
                    <a:lnL>
                      <a:noFill/>
                    </a:lnL>
                    <a:lnR>
                      <a:noFill/>
                    </a:lnR>
                    <a:lnT>
                      <a:noFill/>
                    </a:lnT>
                    <a:lnB>
                      <a:noFill/>
                    </a:lnB>
                    <a:solidFill>
                      <a:srgbClr val="FFFFFF"/>
                    </a:solidFill>
                  </a:tcPr>
                </a:tc>
              </a:tr>
              <a:tr h="411480">
                <a:tc>
                  <a:txBody>
                    <a:bodyPr/>
                    <a:lstStyle/>
                    <a:p>
                      <a:pPr marL="0" marR="0" algn="ctr">
                        <a:spcBef>
                          <a:spcPts val="0"/>
                        </a:spcBef>
                        <a:spcAft>
                          <a:spcPts val="0"/>
                        </a:spcAft>
                      </a:pPr>
                      <a:r>
                        <a:rPr lang="en-US" sz="1400" b="1">
                          <a:solidFill>
                            <a:srgbClr val="000000"/>
                          </a:solidFill>
                          <a:effectLst/>
                          <a:latin typeface="Corbel"/>
                          <a:ea typeface="Times New Roman"/>
                          <a:cs typeface="Times New Roman"/>
                        </a:rPr>
                        <a:t>2015 US Average (Equal-Weighted Mean)</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CC"/>
                    </a:solidFill>
                  </a:tcPr>
                </a:tc>
                <a:tc>
                  <a:txBody>
                    <a:bodyPr/>
                    <a:lstStyle/>
                    <a:p>
                      <a:pPr marL="0" marR="0" algn="ctr">
                        <a:spcBef>
                          <a:spcPts val="0"/>
                        </a:spcBef>
                        <a:spcAft>
                          <a:spcPts val="0"/>
                        </a:spcAft>
                      </a:pPr>
                      <a:r>
                        <a:rPr lang="en-US" sz="1400" b="1">
                          <a:solidFill>
                            <a:srgbClr val="000000"/>
                          </a:solidFill>
                          <a:effectLst/>
                          <a:latin typeface="Corbel"/>
                          <a:ea typeface="Times New Roman"/>
                          <a:cs typeface="Times New Roman"/>
                        </a:rPr>
                        <a:t> </a:t>
                      </a:r>
                      <a:endParaRPr lang="en-US" sz="1600">
                        <a:effectLst/>
                        <a:latin typeface="Book Antiqua"/>
                        <a:ea typeface="Times New Roman"/>
                        <a:cs typeface="Times New Roman"/>
                      </a:endParaRPr>
                    </a:p>
                  </a:txBody>
                  <a:tcPr marL="66368" marR="66368" marT="0" marB="0" anchor="b">
                    <a:lnL>
                      <a:noFill/>
                    </a:lnL>
                    <a:lnR>
                      <a:noFill/>
                    </a:lnR>
                    <a:lnT>
                      <a:noFill/>
                    </a:lnT>
                    <a:lnB>
                      <a:noFill/>
                    </a:lnB>
                    <a:solidFill>
                      <a:srgbClr val="FFFFCC"/>
                    </a:solidFill>
                  </a:tcPr>
                </a:tc>
                <a:tc>
                  <a:txBody>
                    <a:bodyPr/>
                    <a:lstStyle/>
                    <a:p>
                      <a:pPr marL="0" marR="0" algn="ctr">
                        <a:spcBef>
                          <a:spcPts val="0"/>
                        </a:spcBef>
                        <a:spcAft>
                          <a:spcPts val="0"/>
                        </a:spcAft>
                      </a:pPr>
                      <a:r>
                        <a:rPr lang="en-US" sz="1400" b="1" dirty="0">
                          <a:solidFill>
                            <a:srgbClr val="000000"/>
                          </a:solidFill>
                          <a:effectLst/>
                          <a:latin typeface="Corbel"/>
                          <a:ea typeface="Times New Roman"/>
                          <a:cs typeface="Times New Roman"/>
                        </a:rPr>
                        <a:t> </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FFFFCC"/>
                    </a:solidFill>
                  </a:tcPr>
                </a:tc>
                <a:tc>
                  <a:txBody>
                    <a:bodyPr/>
                    <a:lstStyle/>
                    <a:p>
                      <a:pPr marL="0" marR="0" algn="ctr">
                        <a:spcBef>
                          <a:spcPts val="0"/>
                        </a:spcBef>
                        <a:spcAft>
                          <a:spcPts val="0"/>
                        </a:spcAft>
                      </a:pPr>
                      <a:r>
                        <a:rPr lang="en-US" sz="1400" b="1" dirty="0">
                          <a:solidFill>
                            <a:srgbClr val="000000"/>
                          </a:solidFill>
                          <a:effectLst/>
                          <a:latin typeface="Corbel"/>
                          <a:ea typeface="Times New Roman"/>
                          <a:cs typeface="Times New Roman"/>
                        </a:rPr>
                        <a:t>1,008.6</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FFFFCC"/>
                    </a:solidFill>
                  </a:tcPr>
                </a:tc>
                <a:tc>
                  <a:txBody>
                    <a:bodyPr/>
                    <a:lstStyle/>
                    <a:p>
                      <a:pPr marL="0" marR="0" algn="ctr">
                        <a:spcBef>
                          <a:spcPts val="0"/>
                        </a:spcBef>
                        <a:spcAft>
                          <a:spcPts val="0"/>
                        </a:spcAft>
                      </a:pPr>
                      <a:r>
                        <a:rPr lang="en-US" sz="1400" b="1" dirty="0">
                          <a:solidFill>
                            <a:srgbClr val="000000"/>
                          </a:solidFill>
                          <a:effectLst/>
                          <a:latin typeface="Corbel"/>
                          <a:ea typeface="Times New Roman"/>
                          <a:cs typeface="Times New Roman"/>
                        </a:rPr>
                        <a:t>4.93%</a:t>
                      </a:r>
                      <a:endParaRPr lang="en-US" sz="1600" dirty="0">
                        <a:effectLst/>
                        <a:latin typeface="Book Antiqua"/>
                        <a:ea typeface="Times New Roman"/>
                        <a:cs typeface="Times New Roman"/>
                      </a:endParaRPr>
                    </a:p>
                  </a:txBody>
                  <a:tcPr marL="66368" marR="66368" marT="0" marB="0" anchor="b">
                    <a:lnL>
                      <a:noFill/>
                    </a:lnL>
                    <a:lnR>
                      <a:noFill/>
                    </a:lnR>
                    <a:lnT>
                      <a:noFill/>
                    </a:lnT>
                    <a:lnB>
                      <a:noFill/>
                    </a:lnB>
                    <a:solidFill>
                      <a:srgbClr val="FFFFCC"/>
                    </a:solidFill>
                  </a:tcPr>
                </a:tc>
              </a:tr>
            </a:tbl>
          </a:graphicData>
        </a:graphic>
      </p:graphicFrame>
      <p:sp>
        <p:nvSpPr>
          <p:cNvPr id="25" name="TextBox 24"/>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4/5 of </a:t>
            </a:r>
            <a:r>
              <a:rPr lang="en-US" sz="1600" dirty="0"/>
              <a:t>Republicans Running </a:t>
            </a:r>
            <a:r>
              <a:rPr lang="en-US" sz="1600" dirty="0" smtClean="0"/>
              <a:t>in “Blue States” Have Economic License For Green Talk</a:t>
            </a:r>
            <a:endParaRPr lang="en-US" sz="1600" dirty="0"/>
          </a:p>
        </p:txBody>
      </p:sp>
      <p:sp>
        <p:nvSpPr>
          <p:cNvPr id="26" name="TextBox 25"/>
          <p:cNvSpPr txBox="1"/>
          <p:nvPr/>
        </p:nvSpPr>
        <p:spPr>
          <a:xfrm>
            <a:off x="0" y="6096000"/>
            <a:ext cx="8555037" cy="253916"/>
          </a:xfrm>
          <a:prstGeom prst="rect">
            <a:avLst/>
          </a:prstGeom>
          <a:noFill/>
        </p:spPr>
        <p:txBody>
          <a:bodyPr wrap="square" lIns="0" rIns="0"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 using BEA, Bloomberg, Census, Cook Political Report, EIA, EPA, FHWA, GasBuddy and Congress.gov data</a:t>
            </a:r>
            <a:endParaRPr lang="en-US" sz="1050" i="1" dirty="0">
              <a:latin typeface="Book Antiqua" pitchFamily="18" charset="0"/>
            </a:endParaRPr>
          </a:p>
        </p:txBody>
      </p:sp>
    </p:spTree>
    <p:extLst>
      <p:ext uri="{BB962C8B-B14F-4D97-AF65-F5344CB8AC3E}">
        <p14:creationId xmlns:p14="http://schemas.microsoft.com/office/powerpoint/2010/main" val="7128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32</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Issue #3: An energy bill in an election year?</a:t>
            </a:r>
          </a:p>
          <a:p>
            <a:pPr lvl="1"/>
            <a:r>
              <a:rPr lang="en-US" dirty="0" smtClean="0"/>
              <a:t>Only a consensus bill appears to remain possible, but momentum has continued throughout the 114</a:t>
            </a:r>
            <a:r>
              <a:rPr lang="en-US" baseline="30000" dirty="0" smtClean="0"/>
              <a:t>th</a:t>
            </a:r>
            <a:r>
              <a:rPr lang="en-US" dirty="0" smtClean="0"/>
              <a:t> Congress.</a:t>
            </a:r>
          </a:p>
          <a:p>
            <a:pPr lvl="1"/>
            <a:r>
              <a:rPr lang="en-US" dirty="0" smtClean="0"/>
              <a:t>In July, House Republican leadership publicly committed to sending President Obama an energy bill he would sign.</a:t>
            </a:r>
          </a:p>
          <a:p>
            <a:pPr lvl="1"/>
            <a:r>
              <a:rPr lang="en-US" dirty="0" smtClean="0"/>
              <a:t>House-Senate “conference committee” proceedings continue.</a:t>
            </a:r>
          </a:p>
          <a:p>
            <a:pPr lvl="1"/>
            <a:r>
              <a:rPr lang="en-US" dirty="0" smtClean="0"/>
              <a:t>Final passage seems most likely in a post-election “lame duck” session.</a:t>
            </a:r>
          </a:p>
          <a:p>
            <a:pPr lvl="1"/>
            <a:r>
              <a:rPr lang="en-US" dirty="0" smtClean="0"/>
              <a:t>We currently place overall odds of passage at 60%.</a:t>
            </a:r>
          </a:p>
          <a:p>
            <a:pPr lvl="1"/>
            <a:endParaRPr lang="en-US" dirty="0" smtClean="0"/>
          </a:p>
        </p:txBody>
      </p:sp>
    </p:spTree>
    <p:extLst>
      <p:ext uri="{BB962C8B-B14F-4D97-AF65-F5344CB8AC3E}">
        <p14:creationId xmlns:p14="http://schemas.microsoft.com/office/powerpoint/2010/main" val="16260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5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33</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Election Outlook</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Issue #4: State ballot initiatives and elections.</a:t>
            </a:r>
          </a:p>
          <a:p>
            <a:pPr lvl="1"/>
            <a:r>
              <a:rPr lang="en-US" dirty="0" smtClean="0"/>
              <a:t>Renewable energy referenda are on the ballot in several states, especially for rooftop solar and net metering. </a:t>
            </a:r>
          </a:p>
          <a:p>
            <a:pPr lvl="1"/>
            <a:r>
              <a:rPr lang="en-US" dirty="0" smtClean="0"/>
              <a:t>Colorado fracking-related referenda failed.</a:t>
            </a:r>
          </a:p>
          <a:p>
            <a:pPr lvl="1"/>
            <a:r>
              <a:rPr lang="en-US" dirty="0" smtClean="0"/>
              <a:t>Republicans currently hold majorities in 68 of 98 state legislative chambers and 31 governorships, but in a number of cases, those legislative majorities are slim.</a:t>
            </a:r>
          </a:p>
          <a:p>
            <a:pPr lvl="1"/>
            <a:r>
              <a:rPr lang="en-US" dirty="0" smtClean="0"/>
              <a:t>42 of 50 state Senates and 44 of 49 state Houses will be contested in November. </a:t>
            </a:r>
          </a:p>
        </p:txBody>
      </p:sp>
    </p:spTree>
    <p:extLst>
      <p:ext uri="{BB962C8B-B14F-4D97-AF65-F5344CB8AC3E}">
        <p14:creationId xmlns:p14="http://schemas.microsoft.com/office/powerpoint/2010/main" val="265820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34</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Tax Reform and Climate Change</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We can’t rule out a carbon tax…</a:t>
            </a:r>
          </a:p>
          <a:p>
            <a:pPr lvl="1"/>
            <a:r>
              <a:rPr lang="en-US" dirty="0" smtClean="0"/>
              <a:t>The basic positions on corporate tax inversions and carried interest don’t differ that much between Clinton and Trump.</a:t>
            </a:r>
          </a:p>
          <a:p>
            <a:pPr lvl="1"/>
            <a:r>
              <a:rPr lang="en-US" dirty="0" smtClean="0"/>
              <a:t>The greater the inclination to preserve entitlements the more cash would likely be required to balance the ledger (even under Trump).</a:t>
            </a:r>
          </a:p>
          <a:p>
            <a:pPr lvl="1"/>
            <a:r>
              <a:rPr lang="en-US" dirty="0" smtClean="0"/>
              <a:t>Some members of the energy industry have indicated qualified support (preferable to GHG regulation…)</a:t>
            </a:r>
          </a:p>
          <a:p>
            <a:pPr lvl="1"/>
            <a:endParaRPr lang="en-US" dirty="0" smtClean="0"/>
          </a:p>
          <a:p>
            <a:pPr lvl="1"/>
            <a:endParaRPr lang="en-US" dirty="0" smtClean="0"/>
          </a:p>
        </p:txBody>
      </p:sp>
    </p:spTree>
    <p:extLst>
      <p:ext uri="{BB962C8B-B14F-4D97-AF65-F5344CB8AC3E}">
        <p14:creationId xmlns:p14="http://schemas.microsoft.com/office/powerpoint/2010/main" val="170506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Content Placeholder 1"/>
          <p:cNvSpPr>
            <a:spLocks noGrp="1"/>
          </p:cNvSpPr>
          <p:nvPr>
            <p:ph idx="1"/>
          </p:nvPr>
        </p:nvSpPr>
        <p:spPr>
          <a:xfrm>
            <a:off x="1828800" y="1600200"/>
            <a:ext cx="6781800" cy="4525963"/>
          </a:xfrm>
        </p:spPr>
        <p:txBody>
          <a:bodyPr>
            <a:normAutofit/>
          </a:bodyPr>
          <a:lstStyle/>
          <a:p>
            <a:endParaRPr lang="en-US" sz="1700" dirty="0"/>
          </a:p>
          <a:p>
            <a:pPr lvl="1"/>
            <a:endParaRPr lang="en-US" dirty="0"/>
          </a:p>
        </p:txBody>
      </p:sp>
      <p:sp>
        <p:nvSpPr>
          <p:cNvPr id="3" name="Date Placeholder 2"/>
          <p:cNvSpPr>
            <a:spLocks noGrp="1"/>
          </p:cNvSpPr>
          <p:nvPr>
            <p:ph type="dt" sz="half" idx="4294967295"/>
          </p:nvPr>
        </p:nvSpPr>
        <p:spPr>
          <a:xfrm>
            <a:off x="457200" y="6356350"/>
            <a:ext cx="3124200" cy="365125"/>
          </a:xfrm>
        </p:spPr>
        <p:txBody>
          <a:bodyPr/>
          <a:lstStyle/>
          <a:p>
            <a:r>
              <a:rPr lang="en-US" spc="500" dirty="0" smtClean="0"/>
              <a:t>September 15, </a:t>
            </a:r>
            <a:r>
              <a:rPr lang="en-US" spc="500" dirty="0"/>
              <a:t>2016</a:t>
            </a:r>
          </a:p>
        </p:txBody>
      </p:sp>
      <p:sp>
        <p:nvSpPr>
          <p:cNvPr id="4" name="Slide Number Placeholder 3"/>
          <p:cNvSpPr>
            <a:spLocks noGrp="1"/>
          </p:cNvSpPr>
          <p:nvPr>
            <p:ph type="sldNum" sz="quarter" idx="4294967295"/>
          </p:nvPr>
        </p:nvSpPr>
        <p:spPr>
          <a:xfrm>
            <a:off x="6934200" y="6356350"/>
            <a:ext cx="2133600" cy="365125"/>
          </a:xfrm>
        </p:spPr>
        <p:txBody>
          <a:bodyPr/>
          <a:lstStyle/>
          <a:p>
            <a:fld id="{78DD42CB-35C0-44CF-8757-F6CEEFD1FAD7}" type="slidenum">
              <a:rPr lang="en-US" smtClean="0"/>
              <a:pPr/>
              <a:t>35</a:t>
            </a:fld>
            <a:endParaRPr lang="en-US"/>
          </a:p>
        </p:txBody>
      </p:sp>
      <p:sp>
        <p:nvSpPr>
          <p:cNvPr id="5" name="Title 4"/>
          <p:cNvSpPr>
            <a:spLocks noGrp="1"/>
          </p:cNvSpPr>
          <p:nvPr>
            <p:ph type="title" idx="4294967295"/>
          </p:nvPr>
        </p:nvSpPr>
        <p:spPr>
          <a:xfrm>
            <a:off x="457200" y="5334000"/>
            <a:ext cx="8229600" cy="990600"/>
          </a:xfrm>
        </p:spPr>
        <p:txBody>
          <a:bodyPr>
            <a:normAutofit/>
          </a:bodyPr>
          <a:lstStyle/>
          <a:p>
            <a:r>
              <a:rPr lang="en-US" sz="3200" b="1" dirty="0" smtClean="0"/>
              <a:t>Questions?</a:t>
            </a:r>
            <a:endParaRPr lang="en-US" sz="3200" b="1" dirty="0"/>
          </a:p>
        </p:txBody>
      </p:sp>
    </p:spTree>
    <p:extLst>
      <p:ext uri="{BB962C8B-B14F-4D97-AF65-F5344CB8AC3E}">
        <p14:creationId xmlns:p14="http://schemas.microsoft.com/office/powerpoint/2010/main" val="39714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1828800" y="1600200"/>
            <a:ext cx="6781800" cy="4525963"/>
          </a:xfrm>
        </p:spPr>
        <p:txBody>
          <a:bodyPr>
            <a:normAutofit/>
          </a:bodyPr>
          <a:lstStyle/>
          <a:p>
            <a:r>
              <a:rPr lang="en-US" sz="2000" b="1" dirty="0"/>
              <a:t>We focus exclusively </a:t>
            </a:r>
            <a:r>
              <a:rPr lang="en-US" sz="2000" dirty="0"/>
              <a:t>on U.S. and international energy and environmental policy.</a:t>
            </a:r>
          </a:p>
          <a:p>
            <a:pPr>
              <a:spcAft>
                <a:spcPts val="1200"/>
              </a:spcAft>
            </a:pPr>
            <a:r>
              <a:rPr lang="en-US" sz="2000" b="1" dirty="0"/>
              <a:t>Our coverage </a:t>
            </a:r>
            <a:r>
              <a:rPr lang="en-US" sz="2000" dirty="0"/>
              <a:t>of fuels, technologies and issues includes:</a:t>
            </a:r>
          </a:p>
          <a:p>
            <a:pPr lvl="1">
              <a:spcBef>
                <a:spcPts val="0"/>
              </a:spcBef>
              <a:spcAft>
                <a:spcPts val="600"/>
              </a:spcAft>
            </a:pPr>
            <a:r>
              <a:rPr lang="en-US" dirty="0" smtClean="0"/>
              <a:t>Electricity</a:t>
            </a:r>
          </a:p>
          <a:p>
            <a:pPr lvl="1">
              <a:spcBef>
                <a:spcPts val="0"/>
              </a:spcBef>
              <a:spcAft>
                <a:spcPts val="600"/>
              </a:spcAft>
            </a:pPr>
            <a:r>
              <a:rPr lang="en-US" dirty="0" smtClean="0"/>
              <a:t>Energy Transportation</a:t>
            </a:r>
          </a:p>
          <a:p>
            <a:pPr lvl="1">
              <a:spcBef>
                <a:spcPts val="0"/>
              </a:spcBef>
              <a:spcAft>
                <a:spcPts val="600"/>
              </a:spcAft>
            </a:pPr>
            <a:r>
              <a:rPr lang="en-US" dirty="0" smtClean="0"/>
              <a:t>Fuels, Vehicles and Refining </a:t>
            </a:r>
          </a:p>
          <a:p>
            <a:pPr lvl="1">
              <a:spcBef>
                <a:spcPts val="0"/>
              </a:spcBef>
              <a:spcAft>
                <a:spcPts val="600"/>
              </a:spcAft>
            </a:pPr>
            <a:r>
              <a:rPr lang="en-US" dirty="0" smtClean="0"/>
              <a:t>Geopolitics</a:t>
            </a:r>
          </a:p>
          <a:p>
            <a:pPr lvl="1">
              <a:spcBef>
                <a:spcPts val="0"/>
              </a:spcBef>
              <a:spcAft>
                <a:spcPts val="600"/>
              </a:spcAft>
            </a:pPr>
            <a:r>
              <a:rPr lang="en-US" dirty="0" smtClean="0"/>
              <a:t>Oil, Natural Gas and Coal</a:t>
            </a:r>
          </a:p>
          <a:p>
            <a:pPr lvl="1">
              <a:spcBef>
                <a:spcPts val="0"/>
              </a:spcBef>
              <a:spcAft>
                <a:spcPts val="600"/>
              </a:spcAft>
            </a:pPr>
            <a:r>
              <a:rPr lang="en-US" dirty="0" smtClean="0"/>
              <a:t>Power Alternatives</a:t>
            </a:r>
          </a:p>
          <a:p>
            <a:pPr lvl="1">
              <a:spcBef>
                <a:spcPts val="0"/>
              </a:spcBef>
              <a:spcAft>
                <a:spcPts val="600"/>
              </a:spcAft>
            </a:pPr>
            <a:r>
              <a:rPr lang="en-US" dirty="0" smtClean="0"/>
              <a:t>U.S. Policy</a:t>
            </a:r>
            <a:endParaRPr lang="en-US" dirty="0"/>
          </a:p>
        </p:txBody>
      </p:sp>
      <p:sp>
        <p:nvSpPr>
          <p:cNvPr id="3" name="Date Placeholder 2"/>
          <p:cNvSpPr>
            <a:spLocks noGrp="1"/>
          </p:cNvSpPr>
          <p:nvPr>
            <p:ph type="dt" sz="half" idx="4294967295"/>
          </p:nvPr>
        </p:nvSpPr>
        <p:spPr>
          <a:xfrm>
            <a:off x="457200" y="6356350"/>
            <a:ext cx="2590800" cy="365125"/>
          </a:xfrm>
        </p:spPr>
        <p:txBody>
          <a:bodyPr/>
          <a:lstStyle/>
          <a:p>
            <a:r>
              <a:rPr lang="en-US" spc="500" dirty="0" smtClean="0"/>
              <a:t>September 15, 2016</a:t>
            </a:r>
            <a:endParaRPr lang="en-US" spc="500" dirty="0"/>
          </a:p>
        </p:txBody>
      </p:sp>
      <p:sp>
        <p:nvSpPr>
          <p:cNvPr id="4" name="Slide Number Placeholder 3"/>
          <p:cNvSpPr>
            <a:spLocks noGrp="1"/>
          </p:cNvSpPr>
          <p:nvPr>
            <p:ph type="sldNum" sz="quarter" idx="4294967295"/>
          </p:nvPr>
        </p:nvSpPr>
        <p:spPr>
          <a:xfrm>
            <a:off x="6934200" y="6356350"/>
            <a:ext cx="2133600" cy="365125"/>
          </a:xfrm>
        </p:spPr>
        <p:txBody>
          <a:bodyPr/>
          <a:lstStyle/>
          <a:p>
            <a:fld id="{78DD42CB-35C0-44CF-8757-F6CEEFD1FAD7}" type="slidenum">
              <a:rPr lang="en-US" smtClean="0"/>
              <a:pPr/>
              <a:t>4</a:t>
            </a:fld>
            <a:endParaRPr lang="en-US"/>
          </a:p>
        </p:txBody>
      </p:sp>
      <p:sp>
        <p:nvSpPr>
          <p:cNvPr id="5" name="Title 4"/>
          <p:cNvSpPr>
            <a:spLocks noGrp="1"/>
          </p:cNvSpPr>
          <p:nvPr>
            <p:ph type="title" idx="4294967295"/>
          </p:nvPr>
        </p:nvSpPr>
        <p:spPr>
          <a:xfrm>
            <a:off x="457200" y="304800"/>
            <a:ext cx="8229600" cy="990600"/>
          </a:xfrm>
        </p:spPr>
        <p:txBody>
          <a:bodyPr>
            <a:normAutofit/>
          </a:bodyPr>
          <a:lstStyle/>
          <a:p>
            <a:r>
              <a:rPr lang="en-US" sz="3200" b="1" dirty="0" smtClean="0"/>
              <a:t>Our Focus</a:t>
            </a:r>
            <a:endParaRPr lang="en-US" sz="3200" b="1" dirty="0"/>
          </a:p>
        </p:txBody>
      </p:sp>
    </p:spTree>
    <p:extLst>
      <p:ext uri="{BB962C8B-B14F-4D97-AF65-F5344CB8AC3E}">
        <p14:creationId xmlns:p14="http://schemas.microsoft.com/office/powerpoint/2010/main" val="190272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5</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topics</a:t>
            </a:r>
            <a:endParaRPr lang="en-US" sz="2000" b="1" dirty="0"/>
          </a:p>
        </p:txBody>
      </p:sp>
      <p:sp>
        <p:nvSpPr>
          <p:cNvPr id="6"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Energy Policy in Nine Words</a:t>
            </a:r>
          </a:p>
          <a:p>
            <a:r>
              <a:rPr lang="en-US" dirty="0" smtClean="0"/>
              <a:t>2016 Themes in the Key of “F”</a:t>
            </a:r>
          </a:p>
          <a:p>
            <a:r>
              <a:rPr lang="en-US" dirty="0" smtClean="0"/>
              <a:t>Key Dynamics</a:t>
            </a:r>
          </a:p>
          <a:p>
            <a:r>
              <a:rPr lang="en-US" dirty="0" smtClean="0"/>
              <a:t>Election Outlook</a:t>
            </a:r>
          </a:p>
          <a:p>
            <a:r>
              <a:rPr lang="en-US" dirty="0" smtClean="0"/>
              <a:t>Outboxes/Inboxes</a:t>
            </a:r>
          </a:p>
          <a:p>
            <a:r>
              <a:rPr lang="en-US" dirty="0" smtClean="0"/>
              <a:t>Tax Reform Tease?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531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25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5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25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5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25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25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6</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Energy Ground Truths in Nine Words</a:t>
            </a:r>
            <a:endParaRPr lang="en-US" sz="2000" b="1" i="1" dirty="0"/>
          </a:p>
        </p:txBody>
      </p:sp>
      <p:sp>
        <p:nvSpPr>
          <p:cNvPr id="6"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Content Placeholder 1"/>
          <p:cNvSpPr txBox="1">
            <a:spLocks/>
          </p:cNvSpPr>
          <p:nvPr/>
        </p:nvSpPr>
        <p:spPr>
          <a:xfrm>
            <a:off x="609600" y="17526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Significant </a:t>
            </a:r>
            <a:r>
              <a:rPr lang="en-US" b="1" dirty="0" smtClean="0"/>
              <a:t>government control</a:t>
            </a:r>
          </a:p>
          <a:p>
            <a:r>
              <a:rPr lang="en-US" dirty="0" smtClean="0"/>
              <a:t>Limited </a:t>
            </a:r>
            <a:r>
              <a:rPr lang="en-US" b="1" dirty="0" smtClean="0"/>
              <a:t>data quality</a:t>
            </a:r>
          </a:p>
          <a:p>
            <a:r>
              <a:rPr lang="en-US" dirty="0" smtClean="0"/>
              <a:t>Long </a:t>
            </a:r>
            <a:r>
              <a:rPr lang="en-US" b="1" dirty="0" smtClean="0"/>
              <a:t>infrastructure life</a:t>
            </a:r>
          </a:p>
        </p:txBody>
      </p:sp>
      <p:grpSp>
        <p:nvGrpSpPr>
          <p:cNvPr id="13" name="Group 12"/>
          <p:cNvGrpSpPr/>
          <p:nvPr/>
        </p:nvGrpSpPr>
        <p:grpSpPr>
          <a:xfrm>
            <a:off x="1143000" y="1981200"/>
            <a:ext cx="6858000" cy="2771239"/>
            <a:chOff x="1143000" y="1981200"/>
            <a:chExt cx="6858000" cy="2771239"/>
          </a:xfrm>
        </p:grpSpPr>
        <p:sp>
          <p:nvSpPr>
            <p:cNvPr id="2" name="TextBox 1"/>
            <p:cNvSpPr txBox="1"/>
            <p:nvPr/>
          </p:nvSpPr>
          <p:spPr>
            <a:xfrm>
              <a:off x="1143000" y="3429000"/>
              <a:ext cx="6858000" cy="1323439"/>
            </a:xfrm>
            <a:prstGeom prst="rect">
              <a:avLst/>
            </a:prstGeom>
            <a:solidFill>
              <a:srgbClr val="FFFFCC"/>
            </a:solidFill>
            <a:ln>
              <a:solidFill>
                <a:srgbClr val="2574A6"/>
              </a:solidFill>
            </a:ln>
          </p:spPr>
          <p:txBody>
            <a:bodyPr wrap="square" rtlCol="0">
              <a:spAutoFit/>
            </a:bodyPr>
            <a:lstStyle/>
            <a:p>
              <a:pPr marL="285750" indent="-285750">
                <a:buFont typeface="Arial" panose="020B0604020202020204" pitchFamily="34" charset="0"/>
                <a:buChar char="•"/>
              </a:pPr>
              <a:r>
                <a:rPr lang="en-US" sz="1600" dirty="0" smtClean="0">
                  <a:latin typeface="Corbel" panose="020B0503020204020204" pitchFamily="34" charset="0"/>
                </a:rPr>
                <a:t>Governments </a:t>
              </a:r>
              <a:r>
                <a:rPr lang="en-US" sz="1600" dirty="0">
                  <a:latin typeface="Corbel" panose="020B0503020204020204" pitchFamily="34" charset="0"/>
                </a:rPr>
                <a:t>are </a:t>
              </a:r>
              <a:r>
                <a:rPr lang="en-US" sz="1600" dirty="0" smtClean="0">
                  <a:latin typeface="Corbel" panose="020B0503020204020204" pitchFamily="34" charset="0"/>
                </a:rPr>
                <a:t>generally in charge, from the wellhead to the burner tip. </a:t>
              </a:r>
            </a:p>
            <a:p>
              <a:pPr marL="285750" indent="-285750">
                <a:buFont typeface="Arial" panose="020B0604020202020204" pitchFamily="34" charset="0"/>
                <a:buChar char="•"/>
              </a:pPr>
              <a:r>
                <a:rPr lang="en-US" sz="1600" dirty="0" smtClean="0">
                  <a:latin typeface="Corbel" panose="020B0503020204020204" pitchFamily="34" charset="0"/>
                </a:rPr>
                <a:t>Some decisions don’t appear to map to logic, economics and physics.</a:t>
              </a:r>
            </a:p>
            <a:p>
              <a:pPr marL="285750" indent="-285750">
                <a:buFont typeface="Arial" panose="020B0604020202020204" pitchFamily="34" charset="0"/>
                <a:buChar char="•"/>
              </a:pPr>
              <a:r>
                <a:rPr lang="en-US" sz="1600" dirty="0" smtClean="0">
                  <a:latin typeface="Corbel" panose="020B0503020204020204" pitchFamily="34" charset="0"/>
                </a:rPr>
                <a:t>Political factors – including parochial preferences – matter. </a:t>
              </a:r>
            </a:p>
            <a:p>
              <a:pPr marL="285750" indent="-285750">
                <a:buFont typeface="Arial" panose="020B0604020202020204" pitchFamily="34" charset="0"/>
                <a:buChar char="•"/>
              </a:pPr>
              <a:r>
                <a:rPr lang="en-US" sz="1600" dirty="0" smtClean="0">
                  <a:latin typeface="Corbel" panose="020B0503020204020204" pitchFamily="34" charset="0"/>
                </a:rPr>
                <a:t>Elected officials vote for what’s in the ground at home ~70% of the time.</a:t>
              </a:r>
            </a:p>
            <a:p>
              <a:pPr marL="285750" indent="-285750">
                <a:buFont typeface="Arial" panose="020B0604020202020204" pitchFamily="34" charset="0"/>
                <a:buChar char="•"/>
              </a:pPr>
              <a:r>
                <a:rPr lang="en-US" sz="1600" dirty="0" smtClean="0">
                  <a:latin typeface="Corbel" panose="020B0503020204020204" pitchFamily="34" charset="0"/>
                </a:rPr>
                <a:t>Key “gate-keepers” control or shape the legislative and regulatory agendas.</a:t>
              </a:r>
            </a:p>
          </p:txBody>
        </p:sp>
        <p:cxnSp>
          <p:nvCxnSpPr>
            <p:cNvPr id="11" name="Elbow Connector 10"/>
            <p:cNvCxnSpPr>
              <a:endCxn id="2" idx="3"/>
            </p:cNvCxnSpPr>
            <p:nvPr/>
          </p:nvCxnSpPr>
          <p:spPr>
            <a:xfrm>
              <a:off x="5105400" y="1981200"/>
              <a:ext cx="2895600" cy="2109520"/>
            </a:xfrm>
            <a:prstGeom prst="bentConnector3">
              <a:avLst>
                <a:gd name="adj1" fmla="val 107895"/>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143000" y="2514600"/>
            <a:ext cx="6858000" cy="2237839"/>
            <a:chOff x="1143000" y="2514600"/>
            <a:chExt cx="6858000" cy="2237839"/>
          </a:xfrm>
        </p:grpSpPr>
        <p:sp>
          <p:nvSpPr>
            <p:cNvPr id="15" name="TextBox 14"/>
            <p:cNvSpPr txBox="1"/>
            <p:nvPr/>
          </p:nvSpPr>
          <p:spPr>
            <a:xfrm>
              <a:off x="1143000" y="3429000"/>
              <a:ext cx="6858000" cy="1323439"/>
            </a:xfrm>
            <a:prstGeom prst="rect">
              <a:avLst/>
            </a:prstGeom>
            <a:solidFill>
              <a:srgbClr val="FFFFCC"/>
            </a:solidFill>
            <a:ln>
              <a:solidFill>
                <a:srgbClr val="2574A6"/>
              </a:solidFill>
            </a:ln>
          </p:spPr>
          <p:txBody>
            <a:bodyPr wrap="square" rtlCol="0">
              <a:spAutoFit/>
            </a:bodyPr>
            <a:lstStyle/>
            <a:p>
              <a:pPr marL="285750" indent="-285750">
                <a:buFont typeface="Arial" panose="020B0604020202020204" pitchFamily="34" charset="0"/>
                <a:buChar char="•"/>
              </a:pPr>
              <a:r>
                <a:rPr lang="en-US" sz="1600" dirty="0" smtClean="0">
                  <a:latin typeface="Corbel" panose="020B0503020204020204" pitchFamily="34" charset="0"/>
                </a:rPr>
                <a:t>High information collection costs limit precision and/or timeliness.</a:t>
              </a:r>
            </a:p>
            <a:p>
              <a:pPr marL="285750" indent="-285750">
                <a:buFont typeface="Arial" panose="020B0604020202020204" pitchFamily="34" charset="0"/>
                <a:buChar char="•"/>
              </a:pPr>
              <a:r>
                <a:rPr lang="en-US" sz="1600" dirty="0" smtClean="0">
                  <a:latin typeface="Corbel" panose="020B0503020204020204" pitchFamily="34" charset="0"/>
                </a:rPr>
                <a:t>Policymakers may not take into account challenges of measuring energy.</a:t>
              </a:r>
            </a:p>
            <a:p>
              <a:pPr marL="285750" indent="-285750">
                <a:buFont typeface="Arial" panose="020B0604020202020204" pitchFamily="34" charset="0"/>
                <a:buChar char="•"/>
              </a:pPr>
              <a:r>
                <a:rPr lang="en-US" sz="1600" dirty="0" smtClean="0">
                  <a:latin typeface="Corbel" panose="020B0503020204020204" pitchFamily="34" charset="0"/>
                </a:rPr>
                <a:t>Closed systems tend to be easier to sample than open systems.</a:t>
              </a:r>
            </a:p>
            <a:p>
              <a:pPr marL="285750" indent="-285750">
                <a:buFont typeface="Arial" panose="020B0604020202020204" pitchFamily="34" charset="0"/>
                <a:buChar char="•"/>
              </a:pPr>
              <a:r>
                <a:rPr lang="en-US" sz="1600" dirty="0" smtClean="0">
                  <a:latin typeface="Corbel" panose="020B0503020204020204" pitchFamily="34" charset="0"/>
                </a:rPr>
                <a:t>Self-reported data can be unreliable and subject to political influence.</a:t>
              </a:r>
            </a:p>
            <a:p>
              <a:pPr marL="285750" indent="-285750">
                <a:buFont typeface="Arial" panose="020B0604020202020204" pitchFamily="34" charset="0"/>
                <a:buChar char="•"/>
              </a:pPr>
              <a:r>
                <a:rPr lang="en-US" sz="1600" dirty="0" smtClean="0">
                  <a:latin typeface="Corbel" panose="020B0503020204020204" pitchFamily="34" charset="0"/>
                </a:rPr>
                <a:t>Trades happen at near-light-speed, commodities move at speed of freight.</a:t>
              </a:r>
            </a:p>
          </p:txBody>
        </p:sp>
        <p:cxnSp>
          <p:nvCxnSpPr>
            <p:cNvPr id="16" name="Elbow Connector 15"/>
            <p:cNvCxnSpPr>
              <a:endCxn id="15" idx="3"/>
            </p:cNvCxnSpPr>
            <p:nvPr/>
          </p:nvCxnSpPr>
          <p:spPr>
            <a:xfrm>
              <a:off x="3733800" y="2514600"/>
              <a:ext cx="4267200" cy="1576120"/>
            </a:xfrm>
            <a:prstGeom prst="bentConnector3">
              <a:avLst>
                <a:gd name="adj1" fmla="val 105357"/>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143000" y="3124200"/>
            <a:ext cx="6858000" cy="1874460"/>
            <a:chOff x="1143000" y="3124200"/>
            <a:chExt cx="6858000" cy="1874460"/>
          </a:xfrm>
        </p:grpSpPr>
        <p:sp>
          <p:nvSpPr>
            <p:cNvPr id="19" name="TextBox 18"/>
            <p:cNvSpPr txBox="1"/>
            <p:nvPr/>
          </p:nvSpPr>
          <p:spPr>
            <a:xfrm>
              <a:off x="1143000" y="3429000"/>
              <a:ext cx="6858000" cy="1569660"/>
            </a:xfrm>
            <a:prstGeom prst="rect">
              <a:avLst/>
            </a:prstGeom>
            <a:solidFill>
              <a:srgbClr val="FFFFCC"/>
            </a:solidFill>
            <a:ln>
              <a:solidFill>
                <a:srgbClr val="2574A6"/>
              </a:solidFill>
            </a:ln>
          </p:spPr>
          <p:txBody>
            <a:bodyPr wrap="square" rtlCol="0">
              <a:spAutoFit/>
            </a:bodyPr>
            <a:lstStyle/>
            <a:p>
              <a:pPr marL="285750" indent="-285750">
                <a:buFont typeface="Arial" panose="020B0604020202020204" pitchFamily="34" charset="0"/>
                <a:buChar char="•"/>
              </a:pPr>
              <a:r>
                <a:rPr lang="en-US" sz="1600" dirty="0" smtClean="0">
                  <a:latin typeface="Corbel" panose="020B0503020204020204" pitchFamily="34" charset="0"/>
                </a:rPr>
                <a:t>Energy assets are generally built to last.</a:t>
              </a:r>
            </a:p>
            <a:p>
              <a:pPr marL="285750" indent="-285750">
                <a:buFont typeface="Arial" panose="020B0604020202020204" pitchFamily="34" charset="0"/>
                <a:buChar char="•"/>
              </a:pPr>
              <a:r>
                <a:rPr lang="en-US" sz="1600" dirty="0" smtClean="0">
                  <a:latin typeface="Corbel" panose="020B0503020204020204" pitchFamily="34" charset="0"/>
                </a:rPr>
                <a:t>Projects with design lives &gt; financing lives </a:t>
              </a:r>
              <a:r>
                <a:rPr lang="en-US" sz="1600" dirty="0" smtClean="0">
                  <a:latin typeface="Corbel" panose="020B0503020204020204" pitchFamily="34" charset="0"/>
                  <a:sym typeface="Wingdings" panose="05000000000000000000" pitchFamily="2" charset="2"/>
                </a:rPr>
                <a:t> formidable incumbents.</a:t>
              </a:r>
            </a:p>
            <a:p>
              <a:pPr marL="285750" indent="-285750">
                <a:buFont typeface="Arial" panose="020B0604020202020204" pitchFamily="34" charset="0"/>
                <a:buChar char="•"/>
              </a:pPr>
              <a:r>
                <a:rPr lang="en-US" sz="1600" dirty="0" smtClean="0">
                  <a:latin typeface="Corbel" panose="020B0503020204020204" pitchFamily="34" charset="0"/>
                  <a:sym typeface="Wingdings" panose="05000000000000000000" pitchFamily="2" charset="2"/>
                </a:rPr>
                <a:t>To end users, environmental attributes &lt;&gt; physical properties.</a:t>
              </a:r>
            </a:p>
            <a:p>
              <a:pPr marL="285750" indent="-285750">
                <a:buFont typeface="Arial" panose="020B0604020202020204" pitchFamily="34" charset="0"/>
                <a:buChar char="•"/>
              </a:pPr>
              <a:r>
                <a:rPr lang="en-US" sz="1600" dirty="0" smtClean="0">
                  <a:latin typeface="Corbel" panose="020B0503020204020204" pitchFamily="34" charset="0"/>
                  <a:sym typeface="Wingdings" panose="05000000000000000000" pitchFamily="2" charset="2"/>
                </a:rPr>
                <a:t>Policymakers clear infrastructure through: (1) explicit standards; (2) pricing in environmental attributes; (3) rate-setting.</a:t>
              </a:r>
            </a:p>
            <a:p>
              <a:pPr marL="285750" indent="-285750">
                <a:buFont typeface="Arial" panose="020B0604020202020204" pitchFamily="34" charset="0"/>
                <a:buChar char="•"/>
              </a:pPr>
              <a:r>
                <a:rPr lang="en-US" sz="1600" dirty="0" smtClean="0">
                  <a:latin typeface="Corbel" panose="020B0503020204020204" pitchFamily="34" charset="0"/>
                  <a:sym typeface="Wingdings" panose="05000000000000000000" pitchFamily="2" charset="2"/>
                </a:rPr>
                <a:t>Energy infrastructure tends to outlast political careers, too. </a:t>
              </a:r>
              <a:endParaRPr lang="en-US" sz="1600" dirty="0" smtClean="0">
                <a:latin typeface="Corbel" panose="020B0503020204020204" pitchFamily="34" charset="0"/>
              </a:endParaRPr>
            </a:p>
          </p:txBody>
        </p:sp>
        <p:cxnSp>
          <p:nvCxnSpPr>
            <p:cNvPr id="20" name="Elbow Connector 19"/>
            <p:cNvCxnSpPr>
              <a:endCxn id="19" idx="3"/>
            </p:cNvCxnSpPr>
            <p:nvPr/>
          </p:nvCxnSpPr>
          <p:spPr>
            <a:xfrm>
              <a:off x="4191000" y="3124200"/>
              <a:ext cx="3810000" cy="1089630"/>
            </a:xfrm>
            <a:prstGeom prst="bentConnector3">
              <a:avLst>
                <a:gd name="adj1" fmla="val 10600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Tree>
    <p:extLst>
      <p:ext uri="{BB962C8B-B14F-4D97-AF65-F5344CB8AC3E}">
        <p14:creationId xmlns:p14="http://schemas.microsoft.com/office/powerpoint/2010/main" val="352077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2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2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2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7</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Fragmentation: </a:t>
            </a:r>
            <a:r>
              <a:rPr lang="en-US" dirty="0" smtClean="0"/>
              <a:t>ongoing devolution of power to nation-states at the expense of multilateral institutions and growing primacy of local governance of central authorities.</a:t>
            </a:r>
          </a:p>
          <a:p>
            <a:pPr lvl="1"/>
            <a:r>
              <a:rPr lang="en-US" dirty="0" smtClean="0"/>
              <a:t>Brexit: not a first data point, but part of an ongoing trend.</a:t>
            </a:r>
          </a:p>
          <a:p>
            <a:pPr lvl="1"/>
            <a:r>
              <a:rPr lang="en-US" i="1" dirty="0" smtClean="0"/>
              <a:t>Kyoto’s </a:t>
            </a:r>
            <a:r>
              <a:rPr lang="en-US" dirty="0" smtClean="0"/>
              <a:t>top-down architecture reflected the strength of international institutions in the wake of the Cold war.</a:t>
            </a:r>
          </a:p>
          <a:p>
            <a:pPr lvl="1"/>
            <a:r>
              <a:rPr lang="en-US" i="1" dirty="0" smtClean="0"/>
              <a:t>Paris Agreement’s </a:t>
            </a:r>
            <a:r>
              <a:rPr lang="en-US" dirty="0" smtClean="0"/>
              <a:t>bottom-up orientation may have been all the institutions could deliver after years of declining power.</a:t>
            </a:r>
          </a:p>
          <a:p>
            <a:pPr lvl="1"/>
            <a:r>
              <a:rPr lang="en-US" dirty="0" smtClean="0"/>
              <a:t>Within the U.S., progressives are pushing for local controls (our “third wave of frack attacks,” the “local ground war).</a:t>
            </a:r>
          </a:p>
          <a:p>
            <a:endParaRPr lang="en-US" dirty="0" smtClean="0"/>
          </a:p>
        </p:txBody>
      </p:sp>
    </p:spTree>
    <p:extLst>
      <p:ext uri="{BB962C8B-B14F-4D97-AF65-F5344CB8AC3E}">
        <p14:creationId xmlns:p14="http://schemas.microsoft.com/office/powerpoint/2010/main" val="40627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8</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 Fragmentation</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9" name="TextBox 8"/>
          <p:cNvSpPr txBox="1"/>
          <p:nvPr/>
        </p:nvSpPr>
        <p:spPr>
          <a:xfrm>
            <a:off x="228600" y="1295400"/>
            <a:ext cx="8229600" cy="338554"/>
          </a:xfrm>
          <a:prstGeom prst="rect">
            <a:avLst/>
          </a:prstGeom>
          <a:solidFill>
            <a:srgbClr val="FFFFCC">
              <a:alpha val="60000"/>
            </a:srgbClr>
          </a:solidFill>
        </p:spPr>
        <p:txBody>
          <a:bodyPr wrap="square" rtlCol="0">
            <a:spAutoFit/>
          </a:bodyPr>
          <a:lstStyle/>
          <a:p>
            <a:pPr algn="ctr"/>
            <a:r>
              <a:rPr lang="en-US" sz="1600" dirty="0" smtClean="0"/>
              <a:t>We Organize the Shale Gas and Shale Oil Regulatory Response Into Three Distinct “Waves”</a:t>
            </a:r>
            <a:endParaRPr lang="en-US" sz="1600" dirty="0"/>
          </a:p>
        </p:txBody>
      </p:sp>
      <p:grpSp>
        <p:nvGrpSpPr>
          <p:cNvPr id="10" name="Group 9"/>
          <p:cNvGrpSpPr/>
          <p:nvPr/>
        </p:nvGrpSpPr>
        <p:grpSpPr>
          <a:xfrm>
            <a:off x="3429000" y="4251502"/>
            <a:ext cx="2209800" cy="2073098"/>
            <a:chOff x="3273224" y="3810000"/>
            <a:chExt cx="2209800" cy="2073098"/>
          </a:xfrm>
        </p:grpSpPr>
        <p:pic>
          <p:nvPicPr>
            <p:cNvPr id="11" name="Picture 8" descr="C:\Users\KB2015\AppData\Local\Microsoft\Windows\INetCache\IE\BI15GB35\briefca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24" y="38100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73224" y="5575321"/>
              <a:ext cx="2209800" cy="307777"/>
            </a:xfrm>
            <a:prstGeom prst="rect">
              <a:avLst/>
            </a:prstGeom>
            <a:noFill/>
          </p:spPr>
          <p:txBody>
            <a:bodyPr wrap="square" rtlCol="0">
              <a:spAutoFit/>
            </a:bodyPr>
            <a:lstStyle/>
            <a:p>
              <a:pPr algn="ctr"/>
              <a:r>
                <a:rPr lang="en-US" sz="1400" b="1" dirty="0" smtClean="0">
                  <a:latin typeface="Corbel" panose="020B0503020204020204" pitchFamily="34" charset="0"/>
                </a:rPr>
                <a:t>State Government</a:t>
              </a:r>
              <a:endParaRPr lang="en-US" sz="1400" b="1" dirty="0">
                <a:latin typeface="Corbel" panose="020B0503020204020204" pitchFamily="34" charset="0"/>
              </a:endParaRPr>
            </a:p>
          </p:txBody>
        </p:sp>
      </p:grpSp>
      <p:grpSp>
        <p:nvGrpSpPr>
          <p:cNvPr id="13" name="Group 12"/>
          <p:cNvGrpSpPr/>
          <p:nvPr/>
        </p:nvGrpSpPr>
        <p:grpSpPr>
          <a:xfrm>
            <a:off x="6324600" y="1676400"/>
            <a:ext cx="2209800" cy="2096905"/>
            <a:chOff x="5970943" y="1822095"/>
            <a:chExt cx="2209800" cy="2096905"/>
          </a:xfrm>
        </p:grpSpPr>
        <p:pic>
          <p:nvPicPr>
            <p:cNvPr id="14" name="Picture 14" descr="C:\Users\KB2015\AppData\Local\Microsoft\Windows\INetCache\IE\BI15GB35\1206570668474050631nicubunu_rpg_map_symbols_village-svg-h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1" y="1822095"/>
              <a:ext cx="1807285"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70943" y="3611223"/>
              <a:ext cx="2209800" cy="307777"/>
            </a:xfrm>
            <a:prstGeom prst="rect">
              <a:avLst/>
            </a:prstGeom>
            <a:noFill/>
          </p:spPr>
          <p:txBody>
            <a:bodyPr wrap="square" rtlCol="0">
              <a:spAutoFit/>
            </a:bodyPr>
            <a:lstStyle/>
            <a:p>
              <a:pPr algn="ctr"/>
              <a:r>
                <a:rPr lang="en-US" sz="1400" b="1" dirty="0" smtClean="0">
                  <a:latin typeface="Corbel" panose="020B0503020204020204" pitchFamily="34" charset="0"/>
                </a:rPr>
                <a:t>Local Government</a:t>
              </a:r>
              <a:endParaRPr lang="en-US" sz="1400" b="1" dirty="0">
                <a:latin typeface="Corbel" panose="020B0503020204020204" pitchFamily="34" charset="0"/>
              </a:endParaRPr>
            </a:p>
          </p:txBody>
        </p:sp>
      </p:grpSp>
      <p:cxnSp>
        <p:nvCxnSpPr>
          <p:cNvPr id="16" name="Straight Arrow Connector 15"/>
          <p:cNvCxnSpPr/>
          <p:nvPr/>
        </p:nvCxnSpPr>
        <p:spPr>
          <a:xfrm>
            <a:off x="1905000" y="3842800"/>
            <a:ext cx="1447800" cy="1012229"/>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363" y="4288739"/>
            <a:ext cx="2057400" cy="1754326"/>
          </a:xfrm>
          <a:prstGeom prst="rect">
            <a:avLst/>
          </a:prstGeom>
          <a:solidFill>
            <a:srgbClr val="FFFFCC"/>
          </a:solidFill>
        </p:spPr>
        <p:txBody>
          <a:bodyPr wrap="square" rtlCol="0">
            <a:spAutoFit/>
          </a:bodyPr>
          <a:lstStyle/>
          <a:p>
            <a:pPr algn="ctr"/>
            <a:r>
              <a:rPr lang="en-US" b="1" u="sng" dirty="0" smtClean="0"/>
              <a:t>FIRST WAVE</a:t>
            </a:r>
          </a:p>
          <a:p>
            <a:pPr algn="ctr"/>
            <a:r>
              <a:rPr lang="en-US" dirty="0" smtClean="0"/>
              <a:t>Federal regulators’ concern that States lacked ability and/or will to regulate production</a:t>
            </a:r>
            <a:endParaRPr lang="en-US" dirty="0"/>
          </a:p>
        </p:txBody>
      </p:sp>
      <p:cxnSp>
        <p:nvCxnSpPr>
          <p:cNvPr id="18" name="Straight Arrow Connector 17"/>
          <p:cNvCxnSpPr/>
          <p:nvPr/>
        </p:nvCxnSpPr>
        <p:spPr>
          <a:xfrm flipH="1" flipV="1">
            <a:off x="2438400" y="3178771"/>
            <a:ext cx="1447800" cy="1012229"/>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9000" y="1825585"/>
            <a:ext cx="2057400" cy="1754326"/>
          </a:xfrm>
          <a:prstGeom prst="rect">
            <a:avLst/>
          </a:prstGeom>
          <a:solidFill>
            <a:srgbClr val="FFFFCC"/>
          </a:solidFill>
        </p:spPr>
        <p:txBody>
          <a:bodyPr wrap="square" rtlCol="0">
            <a:spAutoFit/>
          </a:bodyPr>
          <a:lstStyle/>
          <a:p>
            <a:pPr algn="ctr"/>
            <a:r>
              <a:rPr lang="en-US" b="1" u="sng" dirty="0" smtClean="0"/>
              <a:t>SECOND WAVE</a:t>
            </a:r>
          </a:p>
          <a:p>
            <a:pPr algn="ctr"/>
            <a:r>
              <a:rPr lang="en-US" dirty="0" smtClean="0"/>
              <a:t>State-level, preemptive self-regulation aimed at protecting state economic franchise</a:t>
            </a:r>
            <a:endParaRPr lang="en-US" dirty="0"/>
          </a:p>
        </p:txBody>
      </p:sp>
      <p:sp>
        <p:nvSpPr>
          <p:cNvPr id="20" name="TextBox 19"/>
          <p:cNvSpPr txBox="1"/>
          <p:nvPr/>
        </p:nvSpPr>
        <p:spPr>
          <a:xfrm>
            <a:off x="6400800" y="4288739"/>
            <a:ext cx="2057400" cy="1754326"/>
          </a:xfrm>
          <a:prstGeom prst="rect">
            <a:avLst/>
          </a:prstGeom>
          <a:solidFill>
            <a:srgbClr val="FFFFCC"/>
          </a:solidFill>
          <a:ln w="19050">
            <a:solidFill>
              <a:srgbClr val="C00000"/>
            </a:solidFill>
            <a:prstDash val="dash"/>
          </a:ln>
        </p:spPr>
        <p:txBody>
          <a:bodyPr wrap="square" rtlCol="0">
            <a:spAutoFit/>
          </a:bodyPr>
          <a:lstStyle/>
          <a:p>
            <a:pPr algn="ctr"/>
            <a:r>
              <a:rPr lang="en-US" b="1" u="sng" dirty="0" smtClean="0">
                <a:solidFill>
                  <a:srgbClr val="C00000"/>
                </a:solidFill>
              </a:rPr>
              <a:t>THIRD WAVE</a:t>
            </a:r>
          </a:p>
          <a:p>
            <a:pPr algn="ctr"/>
            <a:r>
              <a:rPr lang="en-US" dirty="0" smtClean="0"/>
              <a:t>A tug-of-war between local and State governments for regulatory primacy</a:t>
            </a:r>
            <a:endParaRPr lang="en-US" dirty="0"/>
          </a:p>
        </p:txBody>
      </p:sp>
      <p:cxnSp>
        <p:nvCxnSpPr>
          <p:cNvPr id="21" name="Straight Arrow Connector 20"/>
          <p:cNvCxnSpPr/>
          <p:nvPr/>
        </p:nvCxnSpPr>
        <p:spPr>
          <a:xfrm flipV="1">
            <a:off x="4876800" y="3200400"/>
            <a:ext cx="1447800" cy="1012229"/>
          </a:xfrm>
          <a:prstGeom prst="straightConnector1">
            <a:avLst/>
          </a:prstGeom>
          <a:ln w="38100">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22163" y="1654998"/>
            <a:ext cx="2209800" cy="1810530"/>
            <a:chOff x="122163" y="1654998"/>
            <a:chExt cx="2209800" cy="1810530"/>
          </a:xfrm>
        </p:grpSpPr>
        <p:pic>
          <p:nvPicPr>
            <p:cNvPr id="23" name="Picture 2" descr="http://www.satellite71.com/images/hat-unclesam.png"/>
            <p:cNvPicPr>
              <a:picLocks noChangeAspect="1" noChangeArrowheads="1"/>
            </p:cNvPicPr>
            <p:nvPr/>
          </p:nvPicPr>
          <p:blipFill rotWithShape="1">
            <a:blip r:embed="rId5">
              <a:extLst>
                <a:ext uri="{28A0092B-C50C-407E-A947-70E740481C1C}">
                  <a14:useLocalDpi xmlns:a14="http://schemas.microsoft.com/office/drawing/2010/main" val="0"/>
                </a:ext>
              </a:extLst>
            </a:blip>
            <a:srcRect l="17875" r="25714"/>
            <a:stretch/>
          </p:blipFill>
          <p:spPr bwMode="auto">
            <a:xfrm>
              <a:off x="457200" y="1654998"/>
              <a:ext cx="1676400" cy="167639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22163" y="3157751"/>
              <a:ext cx="2209800" cy="307777"/>
            </a:xfrm>
            <a:prstGeom prst="rect">
              <a:avLst/>
            </a:prstGeom>
            <a:noFill/>
          </p:spPr>
          <p:txBody>
            <a:bodyPr wrap="square" rtlCol="0">
              <a:spAutoFit/>
            </a:bodyPr>
            <a:lstStyle/>
            <a:p>
              <a:pPr algn="ctr"/>
              <a:r>
                <a:rPr lang="en-US" sz="1400" b="1" dirty="0" smtClean="0">
                  <a:latin typeface="Corbel" panose="020B0503020204020204" pitchFamily="34" charset="0"/>
                </a:rPr>
                <a:t>Federal Government</a:t>
              </a:r>
              <a:endParaRPr lang="en-US" sz="1400" b="1" dirty="0">
                <a:latin typeface="Corbel" panose="020B0503020204020204" pitchFamily="34" charset="0"/>
              </a:endParaRPr>
            </a:p>
          </p:txBody>
        </p:sp>
      </p:grpSp>
    </p:spTree>
    <p:extLst>
      <p:ext uri="{BB962C8B-B14F-4D97-AF65-F5344CB8AC3E}">
        <p14:creationId xmlns:p14="http://schemas.microsoft.com/office/powerpoint/2010/main" val="6729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p:cNvSpPr>
          <p:nvPr/>
        </p:nvSpPr>
        <p:spPr>
          <a:xfrm>
            <a:off x="457200" y="6356350"/>
            <a:ext cx="3048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300">
                <a:solidFill>
                  <a:srgbClr val="006C00"/>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0" dirty="0" smtClean="0"/>
              <a:t>September 15, 2016</a:t>
            </a:r>
            <a:endParaRPr lang="en-US" spc="500" dirty="0"/>
          </a:p>
        </p:txBody>
      </p:sp>
      <p:sp>
        <p:nvSpPr>
          <p:cNvPr id="4" name="Slide Number Placeholder 4"/>
          <p:cNvSpPr txBox="1">
            <a:spLocks/>
          </p:cNvSpPr>
          <p:nvPr/>
        </p:nvSpPr>
        <p:spPr>
          <a:xfrm>
            <a:off x="6934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574A8"/>
                </a:solidFill>
                <a:latin typeface="Corbe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D42CB-35C0-44CF-8757-F6CEEFD1FAD7}" type="slidenum">
              <a:rPr lang="en-US" smtClean="0"/>
              <a:pPr/>
              <a:t>9</a:t>
            </a:fld>
            <a:endParaRPr lang="en-US" dirty="0"/>
          </a:p>
        </p:txBody>
      </p:sp>
      <p:sp>
        <p:nvSpPr>
          <p:cNvPr id="5" name="Title 1"/>
          <p:cNvSpPr txBox="1">
            <a:spLocks/>
          </p:cNvSpPr>
          <p:nvPr/>
        </p:nvSpPr>
        <p:spPr>
          <a:xfrm>
            <a:off x="457200" y="41638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small" baseline="0">
                <a:solidFill>
                  <a:schemeClr val="bg1"/>
                </a:solidFill>
                <a:latin typeface="Corbel" pitchFamily="34" charset="0"/>
                <a:ea typeface="+mj-ea"/>
                <a:cs typeface="+mj-cs"/>
              </a:defRPr>
            </a:lvl1pPr>
          </a:lstStyle>
          <a:p>
            <a:r>
              <a:rPr lang="en-US" sz="3200" b="1" dirty="0" smtClean="0"/>
              <a:t>2H2016 Themes</a:t>
            </a:r>
            <a:endParaRPr lang="en-US" sz="2000" b="1" dirty="0"/>
          </a:p>
        </p:txBody>
      </p:sp>
      <p:sp>
        <p:nvSpPr>
          <p:cNvPr id="7" name="TextBox 6"/>
          <p:cNvSpPr txBox="1"/>
          <p:nvPr/>
        </p:nvSpPr>
        <p:spPr>
          <a:xfrm>
            <a:off x="228600" y="6096000"/>
            <a:ext cx="8382000" cy="253916"/>
          </a:xfrm>
          <a:prstGeom prst="rect">
            <a:avLst/>
          </a:prstGeom>
          <a:noFill/>
        </p:spPr>
        <p:txBody>
          <a:bodyPr wrap="square" rtlCol="0">
            <a:spAutoFit/>
          </a:bodyPr>
          <a:lstStyle/>
          <a:p>
            <a:pPr algn="r"/>
            <a:r>
              <a:rPr lang="en-US" sz="1050" i="1" dirty="0">
                <a:latin typeface="Book Antiqua" pitchFamily="18" charset="0"/>
              </a:rPr>
              <a:t>Source:  ClearView Energy Partners, </a:t>
            </a:r>
            <a:r>
              <a:rPr lang="en-US" sz="1050" i="1" dirty="0" smtClean="0">
                <a:latin typeface="Book Antiqua" pitchFamily="18" charset="0"/>
              </a:rPr>
              <a:t>LLC</a:t>
            </a:r>
            <a:endParaRPr lang="en-US" sz="1050" i="1" dirty="0">
              <a:latin typeface="Book Antiqua" pitchFamily="18" charset="0"/>
            </a:endParaRPr>
          </a:p>
        </p:txBody>
      </p:sp>
      <p:sp>
        <p:nvSpPr>
          <p:cNvPr id="8" name="Content Placeholder 1"/>
          <p:cNvSpPr txBox="1">
            <a:spLocks/>
          </p:cNvSpPr>
          <p:nvPr/>
        </p:nvSpPr>
        <p:spPr>
          <a:xfrm>
            <a:off x="457200" y="1600200"/>
            <a:ext cx="8153400" cy="4724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spcAft>
                <a:spcPts val="600"/>
              </a:spcAft>
              <a:buClr>
                <a:srgbClr val="2574A6"/>
              </a:buClr>
              <a:buSzPct val="60000"/>
              <a:buFont typeface="Wingdings 3" pitchFamily="18" charset="2"/>
              <a:buChar char=""/>
              <a:defRPr sz="2200" kern="1200" spc="20" baseline="0">
                <a:solidFill>
                  <a:schemeClr val="tx1"/>
                </a:solidFill>
                <a:latin typeface="Book Antiqua" pitchFamily="18" charset="0"/>
                <a:ea typeface="+mn-ea"/>
                <a:cs typeface="+mn-cs"/>
              </a:defRPr>
            </a:lvl1pPr>
            <a:lvl2pPr marL="742950" indent="-285750" algn="l" defTabSz="914400" rtl="0" eaLnBrk="1" latinLnBrk="0" hangingPunct="1">
              <a:spcBef>
                <a:spcPts val="480"/>
              </a:spcBef>
              <a:spcAft>
                <a:spcPts val="0"/>
              </a:spcAft>
              <a:buClr>
                <a:srgbClr val="2574A8"/>
              </a:buClr>
              <a:buFont typeface="Arial" pitchFamily="34" charset="0"/>
              <a:buChar char="–"/>
              <a:defRPr sz="2000" kern="1200" spc="20" baseline="0">
                <a:solidFill>
                  <a:schemeClr val="tx1"/>
                </a:solidFill>
                <a:latin typeface="Book Antiqua" pitchFamily="18" charset="0"/>
                <a:ea typeface="+mn-ea"/>
                <a:cs typeface="+mn-cs"/>
              </a:defRPr>
            </a:lvl2pPr>
            <a:lvl3pPr marL="11430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3pPr>
            <a:lvl4pPr marL="16002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4pPr>
            <a:lvl5pPr marL="2057400" indent="-228600" algn="l" defTabSz="914400" rtl="0" eaLnBrk="1" latinLnBrk="0" hangingPunct="1">
              <a:spcBef>
                <a:spcPct val="20000"/>
              </a:spcBef>
              <a:buClr>
                <a:srgbClr val="2574A8"/>
              </a:buClr>
              <a:buFont typeface="Arial" pitchFamily="34" charset="0"/>
              <a:buChar char="»"/>
              <a:defRPr sz="1600" kern="1200" spc="2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Fundamentals: </a:t>
            </a:r>
            <a:r>
              <a:rPr lang="en-US" dirty="0" smtClean="0"/>
              <a:t>Is the U.S. undergoing a low-energy recovery or an efficiency transformation?</a:t>
            </a:r>
          </a:p>
          <a:p>
            <a:pPr lvl="1"/>
            <a:r>
              <a:rPr lang="en-US" dirty="0" smtClean="0"/>
              <a:t>Energy intensity of GDP appeared to have been falling rapidly before the 2014 oil price crash.</a:t>
            </a:r>
          </a:p>
          <a:p>
            <a:pPr lvl="1"/>
            <a:r>
              <a:rPr lang="en-US" dirty="0" smtClean="0"/>
              <a:t>June 2016 U.S. manufacturing jobs were ~7.5% below January 2009 levels (but up ~7.5% from their February 2010 trough).</a:t>
            </a:r>
          </a:p>
          <a:p>
            <a:pPr lvl="1"/>
            <a:r>
              <a:rPr lang="en-US" dirty="0" smtClean="0"/>
              <a:t>Energy intensity of U.S. nonfarm payrolls averaged 61.9 MMBtu/job between 2001 and 2008 and 59.73 MMBtu/job between 2009 and 2015. CY2015 averaged 57.31 MMBtu/job.</a:t>
            </a:r>
          </a:p>
          <a:p>
            <a:pPr lvl="1"/>
            <a:r>
              <a:rPr lang="en-US" dirty="0" smtClean="0"/>
              <a:t>Political impact: energy goods and services as a % of real Personal Consumption Expenditures (PCE) has been falling about 0.5%/5Y since the turn of the century. </a:t>
            </a:r>
          </a:p>
          <a:p>
            <a:endParaRPr lang="en-US" dirty="0" smtClean="0"/>
          </a:p>
        </p:txBody>
      </p:sp>
    </p:spTree>
    <p:extLst>
      <p:ext uri="{BB962C8B-B14F-4D97-AF65-F5344CB8AC3E}">
        <p14:creationId xmlns:p14="http://schemas.microsoft.com/office/powerpoint/2010/main" val="215761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21907</TotalTime>
  <Words>4504</Words>
  <Application>Microsoft Office PowerPoint</Application>
  <PresentationFormat>On-screen Show (4:3)</PresentationFormat>
  <Paragraphs>502</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Book Antiqua</vt:lpstr>
      <vt:lpstr>Calibri</vt:lpstr>
      <vt:lpstr>Corbel</vt:lpstr>
      <vt:lpstr>Times New Roman</vt:lpstr>
      <vt:lpstr>Wingdings</vt:lpstr>
      <vt:lpstr>Wingdings 3</vt:lpstr>
      <vt:lpstr>Office Theme</vt:lpstr>
      <vt:lpstr>Energy Policy in 2016 and in the Next Administration </vt:lpstr>
      <vt:lpstr>Risks and Disclosures</vt:lpstr>
      <vt:lpstr>Our Firm</vt:lpstr>
      <vt:lpstr>Our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 2015</dc:title>
  <dc:creator>Kevin Book</dc:creator>
  <cp:lastModifiedBy>Christi</cp:lastModifiedBy>
  <cp:revision>653</cp:revision>
  <cp:lastPrinted>2016-09-15T02:59:16Z</cp:lastPrinted>
  <dcterms:created xsi:type="dcterms:W3CDTF">2012-09-09T21:47:51Z</dcterms:created>
  <dcterms:modified xsi:type="dcterms:W3CDTF">2016-09-15T10:06:25Z</dcterms:modified>
</cp:coreProperties>
</file>